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notesMasterIdLst>
    <p:notesMasterId r:id="rId29"/>
  </p:notesMasterIdLst>
  <p:sldIdLst>
    <p:sldId id="256" r:id="rId3"/>
    <p:sldId id="258" r:id="rId4"/>
    <p:sldId id="261" r:id="rId5"/>
    <p:sldId id="272" r:id="rId6"/>
    <p:sldId id="273" r:id="rId7"/>
    <p:sldId id="274" r:id="rId8"/>
    <p:sldId id="275" r:id="rId9"/>
    <p:sldId id="276" r:id="rId10"/>
    <p:sldId id="277" r:id="rId11"/>
    <p:sldId id="278" r:id="rId12"/>
    <p:sldId id="279" r:id="rId13"/>
    <p:sldId id="259" r:id="rId14"/>
    <p:sldId id="260" r:id="rId15"/>
    <p:sldId id="281" r:id="rId16"/>
    <p:sldId id="282" r:id="rId17"/>
    <p:sldId id="283" r:id="rId18"/>
    <p:sldId id="284" r:id="rId19"/>
    <p:sldId id="295" r:id="rId20"/>
    <p:sldId id="296" r:id="rId21"/>
    <p:sldId id="297" r:id="rId22"/>
    <p:sldId id="298" r:id="rId23"/>
    <p:sldId id="299" r:id="rId24"/>
    <p:sldId id="300" r:id="rId25"/>
    <p:sldId id="302" r:id="rId26"/>
    <p:sldId id="303" r:id="rId27"/>
    <p:sldId id="304"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97"/>
    <p:restoredTop sz="70152"/>
  </p:normalViewPr>
  <p:slideViewPr>
    <p:cSldViewPr>
      <p:cViewPr varScale="1">
        <p:scale>
          <a:sx n="64" d="100"/>
          <a:sy n="64" d="100"/>
        </p:scale>
        <p:origin x="1590" y="66"/>
      </p:cViewPr>
      <p:guideLst>
        <p:guide orient="horz" pos="1620"/>
        <p:guide pos="2880"/>
      </p:guideLst>
    </p:cSldViewPr>
  </p:slideViewPr>
  <p:notesTextViewPr>
    <p:cViewPr>
      <p:scale>
        <a:sx n="1" d="1"/>
        <a:sy n="1" d="1"/>
      </p:scale>
      <p:origin x="0" y="0"/>
    </p:cViewPr>
  </p:notesTextViewPr>
  <p:sorterViewPr>
    <p:cViewPr>
      <p:scale>
        <a:sx n="140" d="100"/>
        <a:sy n="140" d="100"/>
      </p:scale>
      <p:origin x="0" y="-98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9AE471-DAF9-4B5A-A67B-3C27FD782BED}" type="datetimeFigureOut">
              <a:rPr lang="en-AU" smtClean="0"/>
              <a:t>18/12/2017</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6DDB78-D152-48B8-8439-99FA316E0355}" type="slidenum">
              <a:rPr lang="en-AU" smtClean="0"/>
              <a:t>‹#›</a:t>
            </a:fld>
            <a:endParaRPr lang="en-AU"/>
          </a:p>
        </p:txBody>
      </p:sp>
    </p:spTree>
    <p:extLst>
      <p:ext uri="{BB962C8B-B14F-4D97-AF65-F5344CB8AC3E}">
        <p14:creationId xmlns:p14="http://schemas.microsoft.com/office/powerpoint/2010/main" val="3257949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ed.com/talks/carol_dweck_the_power_of_believing_that_you_can_improve?language=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embed/phKPROuE7bk?rel=0&amp;cc_load_policy=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1</a:t>
            </a:fld>
            <a:endParaRPr lang="en-AU"/>
          </a:p>
        </p:txBody>
      </p:sp>
    </p:spTree>
    <p:extLst>
      <p:ext uri="{BB962C8B-B14F-4D97-AF65-F5344CB8AC3E}">
        <p14:creationId xmlns:p14="http://schemas.microsoft.com/office/powerpoint/2010/main" val="1055013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There are 4 key parts: the tasks should not be routine, it is about cognitive development, and about constructing new knowledge, and evaluating existing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A fuller version is this quote is as follows.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Christiansen and Walther (1986) argued that non-routine tasks, because of the interplay between different aspects of learning, provide optimal conditions for cognitive development in which new knowledge is constructed relationally and items of earlier knowledge are </a:t>
            </a:r>
            <a:r>
              <a:rPr lang="en-US" b="0" dirty="0" err="1" smtClean="0"/>
              <a:t>recognised</a:t>
            </a:r>
            <a:r>
              <a:rPr lang="en-US" b="0" dirty="0" smtClean="0"/>
              <a:t> and evaluated</a:t>
            </a:r>
            <a:r>
              <a:rPr lang="en-US" dirty="0" smtClean="0"/>
              <a:t> </a:t>
            </a:r>
            <a:r>
              <a:rPr lang="en-AU" dirty="0" smtClean="0"/>
              <a:t>- in new perspectives, with new potentials, in new mutual relationships - and are reorganised and restructured into an enlarged and consolidated body of knowledge.</a:t>
            </a:r>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12</a:t>
            </a:fld>
            <a:endParaRPr lang="en-AU"/>
          </a:p>
        </p:txBody>
      </p:sp>
    </p:spTree>
    <p:extLst>
      <p:ext uri="{BB962C8B-B14F-4D97-AF65-F5344CB8AC3E}">
        <p14:creationId xmlns:p14="http://schemas.microsoft.com/office/powerpoint/2010/main" val="1966031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term “cognitive activation” is central to the notion of challenge. Note that the quote suggests that the approaches described</a:t>
            </a:r>
            <a:r>
              <a:rPr lang="en-AU" baseline="0" dirty="0" smtClean="0"/>
              <a:t> connect to student motivation. It is their motivation that subsequently affects their learning. Again it is not suggested that such strategies should be used all the time, but they can make a productive contribution to the learning of all students.</a:t>
            </a:r>
          </a:p>
          <a:p>
            <a:endParaRPr lang="en-AU" baseline="0" dirty="0" smtClean="0"/>
          </a:p>
          <a:p>
            <a:r>
              <a:rPr lang="en-AU" baseline="0" dirty="0" smtClean="0"/>
              <a:t>The comment on learning from mistakes is important. Some students connect finding correct answers quickly with “intelligence”. </a:t>
            </a:r>
            <a:endParaRPr lang="en-AU" dirty="0" smtClean="0"/>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13</a:t>
            </a:fld>
            <a:endParaRPr lang="en-AU"/>
          </a:p>
        </p:txBody>
      </p:sp>
    </p:spTree>
    <p:extLst>
      <p:ext uri="{BB962C8B-B14F-4D97-AF65-F5344CB8AC3E}">
        <p14:creationId xmlns:p14="http://schemas.microsoft.com/office/powerpoint/2010/main" val="1863929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Of course, “banging one’s head against a wall” is not productive. Challenge</a:t>
            </a:r>
            <a:r>
              <a:rPr lang="en-AU" baseline="0" dirty="0" smtClean="0"/>
              <a:t> connects with persistence, which can mean persisting with the search for a solution, but not necessarily with that same pathway. Stopping one approach and starting on another is good problem solving.</a:t>
            </a:r>
          </a:p>
          <a:p>
            <a:endParaRPr lang="en-AU" baseline="0" dirty="0" smtClean="0"/>
          </a:p>
          <a:p>
            <a:r>
              <a:rPr lang="en-AU" baseline="0" dirty="0" smtClean="0"/>
              <a:t>You could discuss whether teachers would prefer the words “struggle” or “grapple” or something else.</a:t>
            </a:r>
            <a:endParaRPr lang="en-AU" dirty="0" smtClean="0"/>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14</a:t>
            </a:fld>
            <a:endParaRPr lang="en-AU"/>
          </a:p>
        </p:txBody>
      </p:sp>
    </p:spTree>
    <p:extLst>
      <p:ext uri="{BB962C8B-B14F-4D97-AF65-F5344CB8AC3E}">
        <p14:creationId xmlns:p14="http://schemas.microsoft.com/office/powerpoint/2010/main" val="298615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However, the struggle may be different for different students. What one person finds challenging</a:t>
            </a:r>
            <a:r>
              <a:rPr lang="en-AU" baseline="0" dirty="0" smtClean="0"/>
              <a:t> another may find routine. So the task for the teacher is to provide opportunities for all students to productively struggle and to experience learning independently.</a:t>
            </a:r>
            <a:endParaRPr lang="en-AU" dirty="0" smtClean="0"/>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15</a:t>
            </a:fld>
            <a:endParaRPr lang="en-AU"/>
          </a:p>
        </p:txBody>
      </p:sp>
    </p:spTree>
    <p:extLst>
      <p:ext uri="{BB962C8B-B14F-4D97-AF65-F5344CB8AC3E}">
        <p14:creationId xmlns:p14="http://schemas.microsoft.com/office/powerpoint/2010/main" val="186786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This is a slightly oddball argument that is intended to prompt discussion. Do watch the video beforehand, perhaps a few times, and check that it is accessible from the venue. </a:t>
            </a:r>
          </a:p>
          <a:p>
            <a:endParaRPr lang="en-AU" baseline="0" dirty="0" smtClean="0"/>
          </a:p>
          <a:p>
            <a:r>
              <a:rPr lang="en-AU" baseline="0" dirty="0" smtClean="0"/>
              <a:t>The participants do not need to agree to the ideas on the video but their reaction to it can be used as a prompt for them to reflect on their own practice. Do they do all of one and none of the other? Would variety be better?</a:t>
            </a:r>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16</a:t>
            </a:fld>
            <a:endParaRPr lang="en-AU"/>
          </a:p>
        </p:txBody>
      </p:sp>
    </p:spTree>
    <p:extLst>
      <p:ext uri="{BB962C8B-B14F-4D97-AF65-F5344CB8AC3E}">
        <p14:creationId xmlns:p14="http://schemas.microsoft.com/office/powerpoint/2010/main" val="351727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These are intended to be one line summaries of slides 20 to 27. The one line summaries are intended to help teachers remember the earlier quotes. After the discussion, invite participants to identify one statement which</a:t>
            </a:r>
            <a:r>
              <a:rPr lang="en-AU" baseline="0" dirty="0" smtClean="0"/>
              <a:t> they consider most exemplifies challenge.</a:t>
            </a:r>
            <a:endParaRPr lang="en-AU" dirty="0" smtClean="0"/>
          </a:p>
          <a:p>
            <a:endParaRPr lang="en-AU" dirty="0" smtClean="0"/>
          </a:p>
          <a:p>
            <a:r>
              <a:rPr lang="en-AU" dirty="0" smtClean="0"/>
              <a:t>Invite some participants to justify their decisions.</a:t>
            </a:r>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17</a:t>
            </a:fld>
            <a:endParaRPr lang="en-AU"/>
          </a:p>
        </p:txBody>
      </p:sp>
    </p:spTree>
    <p:extLst>
      <p:ext uri="{BB962C8B-B14F-4D97-AF65-F5344CB8AC3E}">
        <p14:creationId xmlns:p14="http://schemas.microsoft.com/office/powerpoint/2010/main" val="197644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18</a:t>
            </a:fld>
            <a:endParaRPr lang="en-AU"/>
          </a:p>
        </p:txBody>
      </p:sp>
    </p:spTree>
    <p:extLst>
      <p:ext uri="{BB962C8B-B14F-4D97-AF65-F5344CB8AC3E}">
        <p14:creationId xmlns:p14="http://schemas.microsoft.com/office/powerpoint/2010/main" val="1924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point of this discussion</a:t>
            </a:r>
            <a:r>
              <a:rPr lang="en-AU" baseline="0" dirty="0" smtClean="0"/>
              <a:t> is to identify words that schools and teachers use to engage teachers and students in positive learning behaviours. Make a list of the various words that are suggested with the idea of coming back to those words later.</a:t>
            </a:r>
          </a:p>
          <a:p>
            <a:endParaRPr lang="en-AU" baseline="0" dirty="0" smtClean="0"/>
          </a:p>
          <a:p>
            <a:r>
              <a:rPr lang="en-AU" baseline="0" dirty="0" smtClean="0"/>
              <a:t>You might focus on the words that the schools use but which are not explicitly part of approaches to teaching mathematics.</a:t>
            </a:r>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19</a:t>
            </a:fld>
            <a:endParaRPr lang="en-AU"/>
          </a:p>
        </p:txBody>
      </p:sp>
    </p:spTree>
    <p:extLst>
      <p:ext uri="{BB962C8B-B14F-4D97-AF65-F5344CB8AC3E}">
        <p14:creationId xmlns:p14="http://schemas.microsoft.com/office/powerpoint/2010/main" val="99386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u="none" dirty="0" smtClean="0">
                <a:solidFill>
                  <a:schemeClr val="tx2"/>
                </a:solidFill>
                <a:hlinkClick r:id="rId3"/>
              </a:rPr>
              <a:t>There is a video of Carol Dweck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u="none" dirty="0" smtClean="0">
              <a:solidFill>
                <a:schemeClr val="tx2"/>
              </a:solidFill>
              <a:hlinkClick r:i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u="none" dirty="0" smtClean="0">
                <a:solidFill>
                  <a:schemeClr val="tx2"/>
                </a:solidFill>
                <a:hlinkClick r:id=""/>
              </a:rPr>
              <a:t>https://www.ted.com/talks/carol_dweck_the_power_of_believing_that_you_can_improve?language=en</a:t>
            </a:r>
            <a:endParaRPr lang="en-AU" b="0" u="none" dirty="0" smtClean="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u="sng" dirty="0" smtClean="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u="none" dirty="0" smtClean="0">
                <a:solidFill>
                  <a:schemeClr val="tx2"/>
                </a:solidFill>
              </a:rPr>
              <a:t>You</a:t>
            </a:r>
            <a:r>
              <a:rPr lang="en-AU" b="0" u="none" baseline="0" dirty="0" smtClean="0">
                <a:solidFill>
                  <a:schemeClr val="tx2"/>
                </a:solidFill>
              </a:rPr>
              <a:t> should watch the video beforehand. It is a little long but it may be productive to show the first two minutes to the participants. Certainly encourage them to watch the full video later. (You may need to send them the link via email.)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u="sng" baseline="0" dirty="0" smtClean="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solidFill>
                  <a:schemeClr val="tx2"/>
                </a:solidFill>
              </a:rPr>
              <a:t>The first two minutes contrast "The power of yet" with "The tyranny of now”.</a:t>
            </a:r>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20</a:t>
            </a:fld>
            <a:endParaRPr lang="en-AU"/>
          </a:p>
        </p:txBody>
      </p:sp>
    </p:spTree>
    <p:extLst>
      <p:ext uri="{BB962C8B-B14F-4D97-AF65-F5344CB8AC3E}">
        <p14:creationId xmlns:p14="http://schemas.microsoft.com/office/powerpoint/2010/main" val="1832047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is language that is used commonly to describe student approaches. There is no need to spend much time on this slide, especially if you have shown the Carol </a:t>
            </a:r>
            <a:r>
              <a:rPr lang="en-AU" dirty="0" err="1" smtClean="0"/>
              <a:t>Dweck</a:t>
            </a:r>
            <a:r>
              <a:rPr lang="en-AU" dirty="0" smtClean="0"/>
              <a:t> video. </a:t>
            </a:r>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21</a:t>
            </a:fld>
            <a:endParaRPr lang="en-AU"/>
          </a:p>
        </p:txBody>
      </p:sp>
    </p:spTree>
    <p:extLst>
      <p:ext uri="{BB962C8B-B14F-4D97-AF65-F5344CB8AC3E}">
        <p14:creationId xmlns:p14="http://schemas.microsoft.com/office/powerpoint/2010/main" val="1163531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Presenters</a:t>
            </a:r>
            <a:r>
              <a:rPr lang="en-AU" baseline="0" dirty="0" smtClean="0"/>
              <a:t> should first read the background reading within the Background Notes document that accompanies this presentation.</a:t>
            </a:r>
            <a:endParaRPr lang="en-AU" dirty="0" smtClean="0"/>
          </a:p>
          <a:p>
            <a:endParaRPr lang="en-AU" dirty="0" smtClean="0"/>
          </a:p>
          <a:p>
            <a:r>
              <a:rPr lang="en-AU" dirty="0" smtClean="0"/>
              <a:t>There is a video on aspects of the module that</a:t>
            </a:r>
            <a:r>
              <a:rPr lang="en-AU" baseline="0" dirty="0" smtClean="0"/>
              <a:t> is for the information of presenters (and not necessarily for presentation to the participants). </a:t>
            </a:r>
          </a:p>
          <a:p>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Click this link (or copy it into your browser) to watch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reSolve PL Module 4 introduction video</a:t>
            </a:r>
            <a:endParaRPr lang="en-AU"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2</a:t>
            </a:fld>
            <a:endParaRPr lang="en-AU"/>
          </a:p>
        </p:txBody>
      </p:sp>
    </p:spTree>
    <p:extLst>
      <p:ext uri="{BB962C8B-B14F-4D97-AF65-F5344CB8AC3E}">
        <p14:creationId xmlns:p14="http://schemas.microsoft.com/office/powerpoint/2010/main" val="2137345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explains why some students appear</a:t>
            </a:r>
            <a:r>
              <a:rPr lang="en-AU" baseline="0" dirty="0" smtClean="0"/>
              <a:t> well motivated when the work is easy, or at least when they think they can answer straight away, but who give up quickly if the work is difficult. Such students connect “intelligence” with completing work quickly.</a:t>
            </a:r>
          </a:p>
          <a:p>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For further reading it may be worth directing participants to the notion of explanatory style at </a:t>
            </a:r>
            <a:r>
              <a:rPr lang="en-AU" baseline="0" dirty="0" err="1" smtClean="0"/>
              <a:t>positivepsychology.org.uk</a:t>
            </a:r>
            <a:r>
              <a:rPr lang="en-AU" baseline="0" dirty="0" smtClean="0"/>
              <a:t>/explanatory-style/. The three dimensions to explanatory style: internal/external, stable/unstable, and global/specific help explain people’s reaction to success or failure, and can be changed through resilience training. For example, a resilient learner will attribute success to his or her own capacity, and will see it as stable and as global. On the other hand the resilient learner will attribute failure to external events, and will see it as temporary and as specific to that situation. A less resilient learner will do the opposite.</a:t>
            </a:r>
            <a:endParaRPr lang="en-AU" dirty="0" smtClean="0"/>
          </a:p>
          <a:p>
            <a:endParaRPr lang="en-AU" dirty="0" smtClean="0"/>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22</a:t>
            </a:fld>
            <a:endParaRPr lang="en-AU"/>
          </a:p>
        </p:txBody>
      </p:sp>
    </p:spTree>
    <p:extLst>
      <p:ext uri="{BB962C8B-B14F-4D97-AF65-F5344CB8AC3E}">
        <p14:creationId xmlns:p14="http://schemas.microsoft.com/office/powerpoint/2010/main" val="481175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The resistance to struggle is not confined</a:t>
            </a:r>
            <a:r>
              <a:rPr lang="en-AU" baseline="0" dirty="0" smtClean="0"/>
              <a:t> to low achievers. In fact, some students who experience difficulty in learning mathematics and need more time to think are used to struggle and can have a growth mindset.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It is worth teachers talking with high achievers with a fixed mindset one on one and particularly to think about they way they affirm and the things they affirm.</a:t>
            </a:r>
            <a:endParaRPr lang="en-AU" dirty="0" smtClean="0"/>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23</a:t>
            </a:fld>
            <a:endParaRPr lang="en-AU"/>
          </a:p>
        </p:txBody>
      </p:sp>
    </p:spTree>
    <p:extLst>
      <p:ext uri="{BB962C8B-B14F-4D97-AF65-F5344CB8AC3E}">
        <p14:creationId xmlns:p14="http://schemas.microsoft.com/office/powerpoint/2010/main" val="1838109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one though is critical. Mindset is not an inherent</a:t>
            </a:r>
            <a:r>
              <a:rPr lang="en-AU" baseline="0" dirty="0" smtClean="0"/>
              <a:t> quality but is something that is developed. Note that teachers can also turn growth mindset students into fixed mindsets if they overemphasise correct answers and affirm the presence or absence of “innate intelligence”.</a:t>
            </a:r>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24</a:t>
            </a:fld>
            <a:endParaRPr lang="en-AU"/>
          </a:p>
        </p:txBody>
      </p:sp>
    </p:spTree>
    <p:extLst>
      <p:ext uri="{BB962C8B-B14F-4D97-AF65-F5344CB8AC3E}">
        <p14:creationId xmlns:p14="http://schemas.microsoft.com/office/powerpoint/2010/main" val="1550188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There is a </a:t>
            </a:r>
            <a:r>
              <a:rPr lang="en-AU" dirty="0" err="1" smtClean="0"/>
              <a:t>Youtube</a:t>
            </a:r>
            <a:r>
              <a:rPr lang="en-AU" baseline="0" dirty="0" smtClean="0"/>
              <a:t> clip of ducklings climbing up stairs.</a:t>
            </a:r>
            <a:endParaRPr lang="en-AU" dirty="0" smtClean="0"/>
          </a:p>
          <a:p>
            <a:r>
              <a:rPr lang="en-AU" dirty="0" smtClean="0"/>
              <a:t>https://</a:t>
            </a:r>
            <a:r>
              <a:rPr lang="en-AU" dirty="0" err="1" smtClean="0"/>
              <a:t>www.youtube.com</a:t>
            </a:r>
            <a:r>
              <a:rPr lang="en-AU" dirty="0" smtClean="0"/>
              <a:t>/</a:t>
            </a:r>
            <a:r>
              <a:rPr lang="en-AU" dirty="0" err="1" smtClean="0"/>
              <a:t>watch?v</a:t>
            </a:r>
            <a:r>
              <a:rPr lang="en-AU" dirty="0" smtClean="0"/>
              <a:t>=JHy6bBKu0j4</a:t>
            </a:r>
          </a:p>
          <a:p>
            <a:r>
              <a:rPr lang="en-AU" dirty="0" smtClean="0"/>
              <a:t>Watch the video. It is quite long and might not be worth showing in full but perhaps a little of it migh</a:t>
            </a:r>
            <a:r>
              <a:rPr lang="en-AU" baseline="0" dirty="0" smtClean="0"/>
              <a:t>t be useful as a prompt to discussing questions like:</a:t>
            </a:r>
            <a:endParaRPr lang="en-AU" dirty="0" smtClean="0"/>
          </a:p>
          <a:p>
            <a:endParaRPr lang="en-AU" dirty="0" smtClean="0"/>
          </a:p>
          <a:p>
            <a:r>
              <a:rPr lang="en-AU" dirty="0" smtClean="0"/>
              <a:t>(1) Is the mother like a teacher? Could the mother actually have intervened or not? Was this a choice the mother made?</a:t>
            </a:r>
          </a:p>
          <a:p>
            <a:r>
              <a:rPr lang="en-AU" dirty="0" smtClean="0"/>
              <a:t>(2) Some ducklings got it quickly, some more slowly. What is our responsibility for different rates of response to challenging problems?</a:t>
            </a:r>
          </a:p>
          <a:p>
            <a:r>
              <a:rPr lang="en-AU" dirty="0" smtClean="0"/>
              <a:t>(3) Is the step too high, too low or just right?</a:t>
            </a:r>
          </a:p>
          <a:p>
            <a:r>
              <a:rPr lang="en-AU" dirty="0" smtClean="0"/>
              <a:t>(4) The mother waited until they had all made it. Do we need to do that?</a:t>
            </a:r>
          </a:p>
          <a:p>
            <a:r>
              <a:rPr lang="en-AU" dirty="0" smtClean="0"/>
              <a:t>(5) Why</a:t>
            </a:r>
            <a:r>
              <a:rPr lang="en-AU" baseline="0" dirty="0" smtClean="0"/>
              <a:t> were you anxious?</a:t>
            </a:r>
            <a:endParaRPr lang="en-AU" dirty="0" smtClean="0"/>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25</a:t>
            </a:fld>
            <a:endParaRPr lang="en-AU"/>
          </a:p>
        </p:txBody>
      </p:sp>
    </p:spTree>
    <p:extLst>
      <p:ext uri="{BB962C8B-B14F-4D97-AF65-F5344CB8AC3E}">
        <p14:creationId xmlns:p14="http://schemas.microsoft.com/office/powerpoint/2010/main" val="744396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Have a small group discussion with sharing of strategies.</a:t>
            </a:r>
          </a:p>
          <a:p>
            <a:endParaRPr lang="en-AU" baseline="0" dirty="0" smtClean="0"/>
          </a:p>
          <a:p>
            <a:r>
              <a:rPr lang="en-AU" baseline="0" dirty="0" smtClean="0"/>
              <a:t>There is a variety of approaches used by teachers, such as </a:t>
            </a:r>
            <a:r>
              <a:rPr lang="en-US" sz="2850" dirty="0" smtClean="0">
                <a:ea typeface="Dotum" pitchFamily="34" charset="-127"/>
                <a:cs typeface="Times New Roman" pitchFamily="18" charset="0"/>
              </a:rPr>
              <a:t>“four before me”, “your brain</a:t>
            </a:r>
            <a:r>
              <a:rPr lang="en-US" sz="2850" baseline="0" dirty="0" smtClean="0">
                <a:ea typeface="Dotum" pitchFamily="34" charset="-127"/>
                <a:cs typeface="Times New Roman" pitchFamily="18" charset="0"/>
              </a:rPr>
              <a:t> is a muscle”, “the learning pit”, “zone of confusion”.</a:t>
            </a:r>
            <a:endParaRPr lang="en-AU" sz="1200" dirty="0" smtClean="0">
              <a:cs typeface="Arial" pitchFamily="34" charset="0"/>
            </a:endParaRPr>
          </a:p>
          <a:p>
            <a:endParaRPr lang="en-AU" dirty="0" smtClean="0"/>
          </a:p>
          <a:p>
            <a:r>
              <a:rPr lang="en-AU" dirty="0" smtClean="0"/>
              <a:t>It might be</a:t>
            </a:r>
            <a:r>
              <a:rPr lang="en-AU" baseline="0" dirty="0" smtClean="0"/>
              <a:t> useful to read </a:t>
            </a:r>
            <a:r>
              <a:rPr lang="en-AU" dirty="0" smtClean="0"/>
              <a:t>https://</a:t>
            </a:r>
            <a:r>
              <a:rPr lang="en-AU" dirty="0" err="1" smtClean="0"/>
              <a:t>growingleaders.com</a:t>
            </a:r>
            <a:r>
              <a:rPr lang="en-AU" dirty="0" smtClean="0"/>
              <a:t>/blog/four-ways-to-develop-a-growth-mindset</a:t>
            </a:r>
          </a:p>
          <a:p>
            <a:endParaRPr lang="en-AU" dirty="0" smtClean="0"/>
          </a:p>
          <a:p>
            <a:r>
              <a:rPr lang="en-AU" dirty="0" smtClean="0"/>
              <a:t>Refer back to the earlier discussion on the words</a:t>
            </a:r>
            <a:r>
              <a:rPr lang="en-AU" baseline="0" dirty="0" smtClean="0"/>
              <a:t> that are used by schools and by the participants.</a:t>
            </a:r>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26</a:t>
            </a:fld>
            <a:endParaRPr lang="en-AU"/>
          </a:p>
        </p:txBody>
      </p:sp>
    </p:spTree>
    <p:extLst>
      <p:ext uri="{BB962C8B-B14F-4D97-AF65-F5344CB8AC3E}">
        <p14:creationId xmlns:p14="http://schemas.microsoft.com/office/powerpoint/2010/main" val="1978286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a:t>
            </a:r>
            <a:r>
              <a:rPr lang="en-AU" baseline="0" dirty="0" smtClean="0"/>
              <a:t> content of the audio links is generally indicated in the presenter notes at the bottom of each slide.</a:t>
            </a:r>
          </a:p>
          <a:p>
            <a:endParaRPr lang="en-AU" baseline="0" dirty="0" smtClean="0"/>
          </a:p>
          <a:p>
            <a:r>
              <a:rPr lang="en-AU" baseline="0" dirty="0" smtClean="0"/>
              <a:t>The audio supported version is intended for individuals who work through part of the module individually and the other part in a group.</a:t>
            </a:r>
          </a:p>
          <a:p>
            <a:endParaRPr lang="en-AU" baseline="0" dirty="0" smtClean="0"/>
          </a:p>
          <a:p>
            <a:r>
              <a:rPr lang="en-AU" baseline="0" dirty="0" smtClean="0"/>
              <a:t>It is assumed that if you are presenting the module in its entirety, then you will ignore the audio links.</a:t>
            </a:r>
            <a:endParaRPr lang="en-AU" dirty="0" smtClean="0"/>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3</a:t>
            </a:fld>
            <a:endParaRPr lang="en-AU"/>
          </a:p>
        </p:txBody>
      </p:sp>
    </p:spTree>
    <p:extLst>
      <p:ext uri="{BB962C8B-B14F-4D97-AF65-F5344CB8AC3E}">
        <p14:creationId xmlns:p14="http://schemas.microsoft.com/office/powerpoint/2010/main" val="77617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is part of the </a:t>
            </a:r>
            <a:r>
              <a:rPr lang="en-AU" i="0" dirty="0" err="1" smtClean="0"/>
              <a:t>reSolve</a:t>
            </a:r>
            <a:r>
              <a:rPr lang="en-AU" baseline="0" dirty="0" smtClean="0"/>
              <a:t> Protocol that connects to the notion of students working on mathematical inquiries prompted by engaging with challenging tasks.</a:t>
            </a:r>
            <a:endParaRPr lang="en-AU" dirty="0" smtClean="0"/>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4</a:t>
            </a:fld>
            <a:endParaRPr lang="en-AU"/>
          </a:p>
        </p:txBody>
      </p:sp>
    </p:spTree>
    <p:extLst>
      <p:ext uri="{BB962C8B-B14F-4D97-AF65-F5344CB8AC3E}">
        <p14:creationId xmlns:p14="http://schemas.microsoft.com/office/powerpoint/2010/main" val="40317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part of the </a:t>
            </a:r>
            <a:r>
              <a:rPr lang="en-AU" i="0" dirty="0" err="1" smtClean="0"/>
              <a:t>reSolve</a:t>
            </a:r>
            <a:r>
              <a:rPr lang="en-AU" baseline="0" dirty="0" smtClean="0"/>
              <a:t> Protocol stresses that disposition is a key element in encouraging students to inquire into mathematics.</a:t>
            </a:r>
            <a:endParaRPr lang="en-AU" dirty="0" smtClean="0"/>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5</a:t>
            </a:fld>
            <a:endParaRPr lang="en-AU"/>
          </a:p>
        </p:txBody>
      </p:sp>
    </p:spTree>
    <p:extLst>
      <p:ext uri="{BB962C8B-B14F-4D97-AF65-F5344CB8AC3E}">
        <p14:creationId xmlns:p14="http://schemas.microsoft.com/office/powerpoint/2010/main" val="893718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AITSL teaching standards are written at four levels: </a:t>
            </a:r>
            <a:r>
              <a:rPr lang="en-AU" dirty="0" smtClean="0"/>
              <a:t>Graduate; Proficient; Highly Accomplished; and Lead.</a:t>
            </a:r>
          </a:p>
          <a:p>
            <a:endParaRPr lang="en-AU" dirty="0" smtClean="0"/>
          </a:p>
          <a:p>
            <a:r>
              <a:rPr lang="en-AU" dirty="0" smtClean="0"/>
              <a:t>This module in particular addresses the above statements from Standard 3. </a:t>
            </a:r>
          </a:p>
          <a:p>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Of course, the module also</a:t>
            </a:r>
            <a:r>
              <a:rPr lang="en-AU" sz="1200" kern="1200" baseline="0" dirty="0" smtClean="0">
                <a:solidFill>
                  <a:schemeClr val="tx1"/>
                </a:solidFill>
                <a:effectLst/>
                <a:latin typeface="+mn-lt"/>
                <a:ea typeface="+mn-ea"/>
                <a:cs typeface="+mn-cs"/>
              </a:rPr>
              <a:t> contributes to addressing </a:t>
            </a:r>
            <a:r>
              <a:rPr lang="en-AU" sz="1200" kern="1200" dirty="0" smtClean="0">
                <a:solidFill>
                  <a:schemeClr val="tx1"/>
                </a:solidFill>
                <a:effectLst/>
                <a:latin typeface="+mn-lt"/>
                <a:ea typeface="+mn-ea"/>
                <a:cs typeface="+mn-cs"/>
              </a:rPr>
              <a:t>Standard 6 – Engage in professional learning.</a:t>
            </a:r>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6</a:t>
            </a:fld>
            <a:endParaRPr lang="en-AU"/>
          </a:p>
        </p:txBody>
      </p:sp>
    </p:spTree>
    <p:extLst>
      <p:ext uri="{BB962C8B-B14F-4D97-AF65-F5344CB8AC3E}">
        <p14:creationId xmlns:p14="http://schemas.microsoft.com/office/powerpoint/2010/main" val="338440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There is a handout containing these questions. Invite participants</a:t>
            </a:r>
            <a:r>
              <a:rPr lang="en-AU" baseline="0" dirty="0" smtClean="0"/>
              <a:t> to make notes as you work through the module to inform a discussion at the end.</a:t>
            </a:r>
            <a:r>
              <a:rPr lang="en-AU" dirty="0" smtClean="0"/>
              <a:t> </a:t>
            </a:r>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7</a:t>
            </a:fld>
            <a:endParaRPr lang="en-AU"/>
          </a:p>
        </p:txBody>
      </p:sp>
    </p:spTree>
    <p:extLst>
      <p:ext uri="{BB962C8B-B14F-4D97-AF65-F5344CB8AC3E}">
        <p14:creationId xmlns:p14="http://schemas.microsoft.com/office/powerpoint/2010/main" val="211206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It will help if teachers have access to the slides of these</a:t>
            </a:r>
            <a:r>
              <a:rPr lang="en-AU" baseline="0" dirty="0" smtClean="0"/>
              <a:t> quotes</a:t>
            </a:r>
            <a:r>
              <a:rPr lang="en-AU" dirty="0" smtClean="0"/>
              <a:t>. If you print the slideshow, that will be enough. If not, perhaps you could just print these next slides. A handout of the quotes is provided for this 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You might choose to print them on cards that can be sorted.</a:t>
            </a:r>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9</a:t>
            </a:fld>
            <a:endParaRPr lang="en-AU"/>
          </a:p>
        </p:txBody>
      </p:sp>
    </p:spTree>
    <p:extLst>
      <p:ext uri="{BB962C8B-B14F-4D97-AF65-F5344CB8AC3E}">
        <p14:creationId xmlns:p14="http://schemas.microsoft.com/office/powerpoint/2010/main" val="798409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Of course, the tasks are only one part of challenge, but it is hard to engage</a:t>
            </a:r>
            <a:r>
              <a:rPr lang="en-AU" baseline="0" dirty="0" smtClean="0"/>
              <a:t> students in challenge if they have been told what to do.</a:t>
            </a:r>
            <a:endParaRPr lang="en-AU" dirty="0" smtClean="0"/>
          </a:p>
          <a:p>
            <a:endParaRPr lang="en-US" dirty="0"/>
          </a:p>
        </p:txBody>
      </p:sp>
      <p:sp>
        <p:nvSpPr>
          <p:cNvPr id="4" name="Slide Number Placeholder 3"/>
          <p:cNvSpPr>
            <a:spLocks noGrp="1"/>
          </p:cNvSpPr>
          <p:nvPr>
            <p:ph type="sldNum" sz="quarter" idx="10"/>
          </p:nvPr>
        </p:nvSpPr>
        <p:spPr/>
        <p:txBody>
          <a:bodyPr/>
          <a:lstStyle/>
          <a:p>
            <a:fld id="{D96DDB78-D152-48B8-8439-99FA316E0355}" type="slidenum">
              <a:rPr lang="en-AU" smtClean="0"/>
              <a:t>11</a:t>
            </a:fld>
            <a:endParaRPr lang="en-AU"/>
          </a:p>
        </p:txBody>
      </p:sp>
    </p:spTree>
    <p:extLst>
      <p:ext uri="{BB962C8B-B14F-4D97-AF65-F5344CB8AC3E}">
        <p14:creationId xmlns:p14="http://schemas.microsoft.com/office/powerpoint/2010/main" val="1791752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280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080000"/>
            <a:ext cx="7920000" cy="900000"/>
          </a:xfrm>
        </p:spPr>
        <p:txBody>
          <a:bodyPr>
            <a:normAutofit/>
          </a:bodyPr>
          <a:lstStyle>
            <a:lvl1pPr>
              <a:defRPr sz="3200"/>
            </a:lvl1pPr>
          </a:lstStyle>
          <a:p>
            <a:r>
              <a:rPr lang="en-US" dirty="0" smtClean="0"/>
              <a:t>Click to edit Master title style</a:t>
            </a:r>
            <a:endParaRPr lang="en-AU" dirty="0"/>
          </a:p>
        </p:txBody>
      </p:sp>
      <p:sp>
        <p:nvSpPr>
          <p:cNvPr id="3" name="Subtitle 2"/>
          <p:cNvSpPr>
            <a:spLocks noGrp="1"/>
          </p:cNvSpPr>
          <p:nvPr>
            <p:ph type="subTitle" idx="1"/>
          </p:nvPr>
        </p:nvSpPr>
        <p:spPr>
          <a:xfrm>
            <a:off x="720000" y="2160000"/>
            <a:ext cx="7920000" cy="25200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6" name="Slide Number Placeholder 5"/>
          <p:cNvSpPr>
            <a:spLocks noGrp="1"/>
          </p:cNvSpPr>
          <p:nvPr>
            <p:ph type="sldNum" sz="quarter" idx="12"/>
          </p:nvPr>
        </p:nvSpPr>
        <p:spPr/>
        <p:txBody>
          <a:bodyPr/>
          <a:lstStyle/>
          <a:p>
            <a:fld id="{D1BBEFB1-45C7-4049-B073-B343CB1F5C4A}" type="slidenum">
              <a:rPr lang="en-AU" smtClean="0"/>
              <a:t>‹#›</a:t>
            </a:fld>
            <a:endParaRPr lang="en-AU" dirty="0"/>
          </a:p>
        </p:txBody>
      </p:sp>
    </p:spTree>
    <p:extLst>
      <p:ext uri="{BB962C8B-B14F-4D97-AF65-F5344CB8AC3E}">
        <p14:creationId xmlns:p14="http://schemas.microsoft.com/office/powerpoint/2010/main" val="242086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Slide Number Placeholder 5"/>
          <p:cNvSpPr>
            <a:spLocks noGrp="1"/>
          </p:cNvSpPr>
          <p:nvPr>
            <p:ph type="sldNum" sz="quarter" idx="12"/>
          </p:nvPr>
        </p:nvSpPr>
        <p:spPr/>
        <p:txBody>
          <a:bodyPr/>
          <a:lstStyle/>
          <a:p>
            <a:fld id="{D1BBEFB1-45C7-4049-B073-B343CB1F5C4A}" type="slidenum">
              <a:rPr lang="en-AU" smtClean="0"/>
              <a:t>‹#›</a:t>
            </a:fld>
            <a:endParaRPr lang="en-AU" dirty="0"/>
          </a:p>
        </p:txBody>
      </p:sp>
    </p:spTree>
    <p:extLst>
      <p:ext uri="{BB962C8B-B14F-4D97-AF65-F5344CB8AC3E}">
        <p14:creationId xmlns:p14="http://schemas.microsoft.com/office/powerpoint/2010/main" val="1843509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720000" y="2160000"/>
            <a:ext cx="3870000" cy="2520000"/>
          </a:xfrm>
        </p:spPr>
        <p:txBody>
          <a:bodyPr/>
          <a:lstStyle>
            <a:lvl1pPr marL="180000">
              <a:defRPr sz="2000">
                <a:solidFill>
                  <a:schemeClr val="tx1"/>
                </a:solidFill>
              </a:defRPr>
            </a:lvl1pPr>
            <a:lvl2pPr marL="360000">
              <a:defRPr sz="2000">
                <a:solidFill>
                  <a:schemeClr val="tx1"/>
                </a:solidFill>
              </a:defRPr>
            </a:lvl2pPr>
            <a:lvl3pPr marL="540000">
              <a:defRPr sz="2000">
                <a:solidFill>
                  <a:schemeClr val="tx1"/>
                </a:solidFill>
              </a:defRPr>
            </a:lvl3pPr>
            <a:lvl4pPr marL="720000">
              <a:defRPr sz="2000">
                <a:solidFill>
                  <a:schemeClr val="tx1"/>
                </a:solidFill>
              </a:defRPr>
            </a:lvl4pPr>
            <a:lvl5pPr marL="900000">
              <a:defRPr sz="20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770000" y="2160000"/>
            <a:ext cx="3870000" cy="2520000"/>
          </a:xfrm>
        </p:spPr>
        <p:txBody>
          <a:bodyPr>
            <a:normAutofit/>
          </a:bodyPr>
          <a:lstStyle>
            <a:lvl1pPr marL="180000">
              <a:defRPr sz="2000">
                <a:solidFill>
                  <a:schemeClr val="tx1"/>
                </a:solidFill>
              </a:defRPr>
            </a:lvl1pPr>
            <a:lvl2pPr marL="360000">
              <a:defRPr sz="2000">
                <a:solidFill>
                  <a:schemeClr val="tx1"/>
                </a:solidFill>
              </a:defRPr>
            </a:lvl2pPr>
            <a:lvl3pPr marL="540000">
              <a:defRPr sz="2000">
                <a:solidFill>
                  <a:schemeClr val="tx1"/>
                </a:solidFill>
              </a:defRPr>
            </a:lvl3pPr>
            <a:lvl4pPr marL="720000">
              <a:defRPr sz="2000">
                <a:solidFill>
                  <a:schemeClr val="tx1"/>
                </a:solidFill>
              </a:defRPr>
            </a:lvl4pPr>
            <a:lvl5pPr marL="900000">
              <a:defRPr sz="20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Slide Number Placeholder 6"/>
          <p:cNvSpPr>
            <a:spLocks noGrp="1"/>
          </p:cNvSpPr>
          <p:nvPr>
            <p:ph type="sldNum" sz="quarter" idx="12"/>
          </p:nvPr>
        </p:nvSpPr>
        <p:spPr/>
        <p:txBody>
          <a:bodyPr/>
          <a:lstStyle/>
          <a:p>
            <a:fld id="{D1BBEFB1-45C7-4049-B073-B343CB1F5C4A}" type="slidenum">
              <a:rPr lang="en-AU" smtClean="0"/>
              <a:t>‹#›</a:t>
            </a:fld>
            <a:endParaRPr lang="en-AU" dirty="0"/>
          </a:p>
        </p:txBody>
      </p:sp>
    </p:spTree>
    <p:extLst>
      <p:ext uri="{BB962C8B-B14F-4D97-AF65-F5344CB8AC3E}">
        <p14:creationId xmlns:p14="http://schemas.microsoft.com/office/powerpoint/2010/main" val="28278852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99439476"/>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0" y="1080000"/>
            <a:ext cx="7920000" cy="900000"/>
          </a:xfrm>
          <a:prstGeom prst="rect">
            <a:avLst/>
          </a:prstGeom>
        </p:spPr>
        <p:txBody>
          <a:bodyPr vert="horz" lIns="0" tIns="0" rIns="0" bIns="0" rtlCol="0" anchor="t" anchorCtr="0">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720000" y="2160000"/>
            <a:ext cx="7920000" cy="25200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lide Number Placeholder 5"/>
          <p:cNvSpPr>
            <a:spLocks noGrp="1"/>
          </p:cNvSpPr>
          <p:nvPr>
            <p:ph type="sldNum" sz="quarter" idx="4"/>
          </p:nvPr>
        </p:nvSpPr>
        <p:spPr>
          <a:xfrm>
            <a:off x="7200000" y="4752000"/>
            <a:ext cx="1440000" cy="288000"/>
          </a:xfrm>
          <a:prstGeom prst="rect">
            <a:avLst/>
          </a:prstGeom>
        </p:spPr>
        <p:txBody>
          <a:bodyPr vert="horz" lIns="0" tIns="0" rIns="0" bIns="0" rtlCol="0" anchor="ctr"/>
          <a:lstStyle>
            <a:lvl1pPr algn="r">
              <a:defRPr sz="1400">
                <a:solidFill>
                  <a:schemeClr val="tx1"/>
                </a:solidFill>
              </a:defRPr>
            </a:lvl1pPr>
          </a:lstStyle>
          <a:p>
            <a:fld id="{D1BBEFB1-45C7-4049-B073-B343CB1F5C4A}" type="slidenum">
              <a:rPr lang="en-AU" smtClean="0"/>
              <a:pPr/>
              <a:t>‹#›</a:t>
            </a:fld>
            <a:endParaRPr lang="en-AU" dirty="0"/>
          </a:p>
        </p:txBody>
      </p:sp>
    </p:spTree>
    <p:extLst>
      <p:ext uri="{BB962C8B-B14F-4D97-AF65-F5344CB8AC3E}">
        <p14:creationId xmlns:p14="http://schemas.microsoft.com/office/powerpoint/2010/main" val="313836739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hf hdr="0" ftr="0" dt="0"/>
  <p:txStyles>
    <p:titleStyle>
      <a:lvl1pPr algn="l" defTabSz="914400" rtl="0" eaLnBrk="1" latinLnBrk="0" hangingPunct="1">
        <a:spcBef>
          <a:spcPct val="0"/>
        </a:spcBef>
        <a:buNone/>
        <a:defRPr sz="3200" b="1" kern="1200">
          <a:solidFill>
            <a:schemeClr val="tx1">
              <a:lumMod val="75000"/>
              <a:lumOff val="25000"/>
            </a:schemeClr>
          </a:solidFill>
          <a:latin typeface="+mj-lt"/>
          <a:ea typeface="+mj-ea"/>
          <a:cs typeface="+mj-cs"/>
        </a:defRPr>
      </a:lvl1pPr>
    </p:titleStyle>
    <p:bodyStyle>
      <a:lvl1pPr marL="180000" indent="-180000" algn="l" defTabSz="914400" rtl="0" eaLnBrk="1" latinLnBrk="0" hangingPunct="1">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540000" indent="-180000" algn="l" defTabSz="914400" rtl="0" eaLnBrk="1" latinLnBrk="0" hangingPunct="1">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720000" indent="-180000" algn="l" defTabSz="914400" rtl="0" eaLnBrk="1" latinLnBrk="0" hangingPunct="1">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900000" indent="-180000" algn="l" defTabSz="914400" rtl="0" eaLnBrk="1" latinLnBrk="0" hangingPunct="1">
        <a:spcBef>
          <a:spcPts val="0"/>
        </a:spcBef>
        <a:spcAft>
          <a:spcPts val="6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youtube.com/embed/tgNNarTE5yU?rel=0&amp;cc_load_policy=1"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ideo" Target="https://www.youtube.com/embed/_X0mgOOSpLU" TargetMode="External"/><Relationship Id="rId5" Type="http://schemas.openxmlformats.org/officeDocument/2006/relationships/hyperlink" Target="https://www.ted.com/talks/carol_dweck_the_power_of_believing_that_you_can_improve?language=en" TargetMode="Externa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ww.youtube.com/embed/JHy6bBKu0j4?rel=0"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519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000" b="0" dirty="0">
                <a:solidFill>
                  <a:schemeClr val="accent1"/>
                </a:solidFill>
              </a:rPr>
              <a:t>Module 1 includes consideration of the spirit of inquiry</a:t>
            </a:r>
            <a:endParaRPr lang="en-AU" sz="3000" dirty="0"/>
          </a:p>
        </p:txBody>
      </p:sp>
      <p:sp>
        <p:nvSpPr>
          <p:cNvPr id="3" name="Content Placeholder 2"/>
          <p:cNvSpPr>
            <a:spLocks noGrp="1"/>
          </p:cNvSpPr>
          <p:nvPr>
            <p:ph idx="1"/>
          </p:nvPr>
        </p:nvSpPr>
        <p:spPr/>
        <p:txBody>
          <a:bodyPr>
            <a:normAutofit lnSpcReduction="10000"/>
          </a:bodyPr>
          <a:lstStyle/>
          <a:p>
            <a:r>
              <a:rPr lang="en-AU" dirty="0"/>
              <a:t>Students are not inquiring into a mathematical problem situation if they have been told how to solve it.</a:t>
            </a:r>
          </a:p>
          <a:p>
            <a:r>
              <a:rPr lang="en-AU" dirty="0"/>
              <a:t>Students are also not inquiring if they know immediately how to solve the problem.</a:t>
            </a:r>
          </a:p>
          <a:p>
            <a:r>
              <a:rPr lang="en-AU" dirty="0"/>
              <a:t>The implication is that most students in the class do not know how to solve the problem initially.</a:t>
            </a:r>
          </a:p>
          <a:p>
            <a:r>
              <a:rPr lang="en-AU" dirty="0"/>
              <a:t>So problems and inquiries should be posed at a level that </a:t>
            </a:r>
            <a:r>
              <a:rPr lang="en-AU" dirty="0">
                <a:solidFill>
                  <a:srgbClr val="FF0000"/>
                </a:solidFill>
              </a:rPr>
              <a:t>challenge</a:t>
            </a:r>
            <a:r>
              <a:rPr lang="en-AU" dirty="0">
                <a:solidFill>
                  <a:srgbClr val="C00000"/>
                </a:solidFill>
              </a:rPr>
              <a:t> </a:t>
            </a:r>
            <a:r>
              <a:rPr lang="en-AU" dirty="0"/>
              <a:t>most students in the class.</a:t>
            </a:r>
          </a:p>
          <a:p>
            <a:pPr marL="0" marR="0" lvl="0" indent="0" defTabSz="91440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10</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55976" y="4355964"/>
            <a:ext cx="648072" cy="648072"/>
          </a:xfrm>
          <a:prstGeom prst="rect">
            <a:avLst/>
          </a:prstGeom>
        </p:spPr>
      </p:pic>
    </p:spTree>
    <p:extLst>
      <p:ext uri="{BB962C8B-B14F-4D97-AF65-F5344CB8AC3E}">
        <p14:creationId xmlns:p14="http://schemas.microsoft.com/office/powerpoint/2010/main" val="194980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000" b="0" dirty="0">
                <a:solidFill>
                  <a:schemeClr val="accent1"/>
                </a:solidFill>
              </a:rPr>
              <a:t>Module 2 emphasised the critical role of tasks in engaging students in learning mathematics</a:t>
            </a:r>
            <a:endParaRPr lang="en-AU" sz="3000" dirty="0"/>
          </a:p>
        </p:txBody>
      </p:sp>
      <p:sp>
        <p:nvSpPr>
          <p:cNvPr id="3" name="Content Placeholder 2"/>
          <p:cNvSpPr>
            <a:spLocks noGrp="1"/>
          </p:cNvSpPr>
          <p:nvPr>
            <p:ph idx="1"/>
          </p:nvPr>
        </p:nvSpPr>
        <p:spPr>
          <a:xfrm>
            <a:off x="720000" y="2283718"/>
            <a:ext cx="7920000" cy="2396282"/>
          </a:xfrm>
        </p:spPr>
        <p:txBody>
          <a:bodyPr/>
          <a:lstStyle/>
          <a:p>
            <a:pPr marL="0" indent="0">
              <a:buNone/>
            </a:pPr>
            <a:r>
              <a:rPr lang="en-US" dirty="0"/>
              <a:t>“in the mathematics classroom, it is through </a:t>
            </a:r>
            <a:r>
              <a:rPr lang="en-US" dirty="0">
                <a:solidFill>
                  <a:srgbClr val="FF0000"/>
                </a:solidFill>
              </a:rPr>
              <a:t>tasks</a:t>
            </a:r>
            <a:r>
              <a:rPr lang="en-US" dirty="0"/>
              <a:t>, more than in any other way, that </a:t>
            </a:r>
            <a:r>
              <a:rPr lang="en-US" dirty="0">
                <a:solidFill>
                  <a:srgbClr val="FF0000"/>
                </a:solidFill>
              </a:rPr>
              <a:t>opportunities to learn </a:t>
            </a:r>
            <a:r>
              <a:rPr lang="en-US" dirty="0"/>
              <a:t>are made available to the students” </a:t>
            </a:r>
            <a:endParaRPr lang="en-US" dirty="0" smtClean="0"/>
          </a:p>
          <a:p>
            <a:pPr marL="0" indent="0" algn="r">
              <a:buNone/>
            </a:pPr>
            <a:r>
              <a:rPr lang="en-US" dirty="0" smtClean="0"/>
              <a:t>(</a:t>
            </a:r>
            <a:r>
              <a:rPr lang="en-US" dirty="0"/>
              <a:t>Anthony &amp; </a:t>
            </a:r>
            <a:r>
              <a:rPr lang="en-US" dirty="0" err="1"/>
              <a:t>Walshaw</a:t>
            </a:r>
            <a:r>
              <a:rPr lang="en-US" dirty="0"/>
              <a:t>, 2009, p. 96). </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11</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4355964"/>
            <a:ext cx="648072" cy="648072"/>
          </a:xfrm>
          <a:prstGeom prst="rect">
            <a:avLst/>
          </a:prstGeom>
        </p:spPr>
      </p:pic>
    </p:spTree>
    <p:extLst>
      <p:ext uri="{BB962C8B-B14F-4D97-AF65-F5344CB8AC3E}">
        <p14:creationId xmlns:p14="http://schemas.microsoft.com/office/powerpoint/2010/main" val="2123222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000" b="0" dirty="0">
                <a:solidFill>
                  <a:schemeClr val="accent1"/>
                </a:solidFill>
              </a:rPr>
              <a:t>And those tasks should be challenging</a:t>
            </a:r>
            <a:endParaRPr lang="en-AU" sz="3000" dirty="0"/>
          </a:p>
        </p:txBody>
      </p:sp>
      <p:sp>
        <p:nvSpPr>
          <p:cNvPr id="3" name="Content Placeholder 2"/>
          <p:cNvSpPr>
            <a:spLocks noGrp="1"/>
          </p:cNvSpPr>
          <p:nvPr>
            <p:ph idx="1"/>
          </p:nvPr>
        </p:nvSpPr>
        <p:spPr>
          <a:xfrm>
            <a:off x="720000" y="1779662"/>
            <a:ext cx="7920000" cy="2900338"/>
          </a:xfrm>
        </p:spPr>
        <p:txBody>
          <a:bodyPr/>
          <a:lstStyle/>
          <a:p>
            <a:pPr marL="0" indent="0">
              <a:buNone/>
            </a:pPr>
            <a:r>
              <a:rPr lang="en-US" dirty="0"/>
              <a:t>Christiansen and Walther (1986) argued that </a:t>
            </a:r>
            <a:r>
              <a:rPr lang="en-US" dirty="0">
                <a:solidFill>
                  <a:srgbClr val="FF0000"/>
                </a:solidFill>
              </a:rPr>
              <a:t>non-routine tasks</a:t>
            </a:r>
            <a:r>
              <a:rPr lang="en-US" dirty="0"/>
              <a:t>, because of the interplay between different aspects of learning, provide optimal conditions for </a:t>
            </a:r>
            <a:r>
              <a:rPr lang="en-US" dirty="0">
                <a:solidFill>
                  <a:srgbClr val="FF0000"/>
                </a:solidFill>
              </a:rPr>
              <a:t>cognitive development </a:t>
            </a:r>
            <a:r>
              <a:rPr lang="en-US" dirty="0"/>
              <a:t>in which </a:t>
            </a:r>
            <a:r>
              <a:rPr lang="en-US" dirty="0">
                <a:solidFill>
                  <a:srgbClr val="FF0000"/>
                </a:solidFill>
              </a:rPr>
              <a:t>new knowledge is constructed relationally </a:t>
            </a:r>
            <a:r>
              <a:rPr lang="en-US" dirty="0"/>
              <a:t>and items of </a:t>
            </a:r>
            <a:r>
              <a:rPr lang="en-US" dirty="0">
                <a:solidFill>
                  <a:srgbClr val="FF0000"/>
                </a:solidFill>
              </a:rPr>
              <a:t>earlier knowledge are </a:t>
            </a:r>
            <a:r>
              <a:rPr lang="en-US" dirty="0" err="1">
                <a:solidFill>
                  <a:srgbClr val="FF0000"/>
                </a:solidFill>
              </a:rPr>
              <a:t>recognised</a:t>
            </a:r>
            <a:r>
              <a:rPr lang="en-US" dirty="0">
                <a:solidFill>
                  <a:srgbClr val="FF0000"/>
                </a:solidFill>
              </a:rPr>
              <a:t> and evaluated</a:t>
            </a:r>
            <a:r>
              <a:rPr lang="en-US" dirty="0"/>
              <a:t>.</a:t>
            </a:r>
          </a:p>
          <a:p>
            <a:pPr marL="0" indent="0">
              <a:buNone/>
            </a:pPr>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12</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64" y="4355964"/>
            <a:ext cx="648072" cy="648072"/>
          </a:xfrm>
          <a:prstGeom prst="rect">
            <a:avLst/>
          </a:prstGeom>
        </p:spPr>
      </p:pic>
    </p:spTree>
    <p:extLst>
      <p:ext uri="{BB962C8B-B14F-4D97-AF65-F5344CB8AC3E}">
        <p14:creationId xmlns:p14="http://schemas.microsoft.com/office/powerpoint/2010/main" val="23286633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000" b="0" dirty="0">
                <a:solidFill>
                  <a:schemeClr val="accent1"/>
                </a:solidFill>
              </a:rPr>
              <a:t>PISA in Focus 37 use the term “cognitive activation”…</a:t>
            </a:r>
            <a:endParaRPr lang="en-AU" sz="3000" dirty="0"/>
          </a:p>
        </p:txBody>
      </p:sp>
      <p:sp>
        <p:nvSpPr>
          <p:cNvPr id="3" name="Content Placeholder 2"/>
          <p:cNvSpPr>
            <a:spLocks noGrp="1"/>
          </p:cNvSpPr>
          <p:nvPr>
            <p:ph idx="1"/>
          </p:nvPr>
        </p:nvSpPr>
        <p:spPr>
          <a:xfrm>
            <a:off x="720000" y="2139701"/>
            <a:ext cx="7920000" cy="2609119"/>
          </a:xfrm>
        </p:spPr>
        <p:txBody>
          <a:bodyPr>
            <a:normAutofit/>
          </a:bodyPr>
          <a:lstStyle/>
          <a:p>
            <a:r>
              <a:rPr lang="en-AU" dirty="0"/>
              <a:t>“Teachers’ use of </a:t>
            </a:r>
            <a:r>
              <a:rPr lang="en-AU" dirty="0">
                <a:solidFill>
                  <a:srgbClr val="FF0000"/>
                </a:solidFill>
              </a:rPr>
              <a:t>cognitive-activation </a:t>
            </a:r>
            <a:r>
              <a:rPr lang="en-AU" dirty="0"/>
              <a:t>strategies, such as </a:t>
            </a:r>
          </a:p>
          <a:p>
            <a:pPr marL="450850" lvl="1" indent="-225425">
              <a:spcAft>
                <a:spcPts val="0"/>
              </a:spcAft>
            </a:pPr>
            <a:r>
              <a:rPr lang="en-AU" dirty="0"/>
              <a:t>giving students problems that require them to think for an extended time, </a:t>
            </a:r>
          </a:p>
          <a:p>
            <a:pPr marL="450850" lvl="1" indent="-225425">
              <a:spcAft>
                <a:spcPts val="0"/>
              </a:spcAft>
            </a:pPr>
            <a:r>
              <a:rPr lang="en-AU" dirty="0"/>
              <a:t>presenting problems for which there is no immediately obvious way of arriving at a solution, and </a:t>
            </a:r>
          </a:p>
          <a:p>
            <a:pPr marL="450850" lvl="1" indent="-225425"/>
            <a:r>
              <a:rPr lang="en-AU" dirty="0"/>
              <a:t>helping students to </a:t>
            </a:r>
            <a:r>
              <a:rPr lang="en-AU" dirty="0">
                <a:solidFill>
                  <a:srgbClr val="FF0000"/>
                </a:solidFill>
              </a:rPr>
              <a:t>learn</a:t>
            </a:r>
            <a:r>
              <a:rPr lang="en-AU" dirty="0">
                <a:solidFill>
                  <a:srgbClr val="C00000"/>
                </a:solidFill>
              </a:rPr>
              <a:t> </a:t>
            </a:r>
            <a:r>
              <a:rPr lang="en-AU" dirty="0"/>
              <a:t>from their mistakes, </a:t>
            </a:r>
          </a:p>
          <a:p>
            <a:r>
              <a:rPr lang="en-AU" dirty="0"/>
              <a:t>is associated with students’ drive.”</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13</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4371950"/>
            <a:ext cx="648072" cy="648072"/>
          </a:xfrm>
          <a:prstGeom prst="rect">
            <a:avLst/>
          </a:prstGeom>
        </p:spPr>
      </p:pic>
    </p:spTree>
    <p:extLst>
      <p:ext uri="{BB962C8B-B14F-4D97-AF65-F5344CB8AC3E}">
        <p14:creationId xmlns:p14="http://schemas.microsoft.com/office/powerpoint/2010/main" val="3637147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000" b="0" dirty="0">
                <a:solidFill>
                  <a:schemeClr val="accent1"/>
                </a:solidFill>
              </a:rPr>
              <a:t>Of course “challenge” must be productive …</a:t>
            </a:r>
            <a:endParaRPr lang="en-AU" sz="3000" dirty="0"/>
          </a:p>
        </p:txBody>
      </p:sp>
      <p:sp>
        <p:nvSpPr>
          <p:cNvPr id="3" name="Content Placeholder 2"/>
          <p:cNvSpPr>
            <a:spLocks noGrp="1"/>
          </p:cNvSpPr>
          <p:nvPr>
            <p:ph idx="1"/>
          </p:nvPr>
        </p:nvSpPr>
        <p:spPr>
          <a:xfrm>
            <a:off x="720000" y="1851670"/>
            <a:ext cx="7920000" cy="2828330"/>
          </a:xfrm>
        </p:spPr>
        <p:txBody>
          <a:bodyPr/>
          <a:lstStyle/>
          <a:p>
            <a:pPr marL="0" indent="0">
              <a:buNone/>
            </a:pPr>
            <a:r>
              <a:rPr lang="en-AU" dirty="0"/>
              <a:t>“We use the word struggle to mean students expend effort to make sense of mathematics … </a:t>
            </a:r>
            <a:r>
              <a:rPr lang="en-AU" dirty="0">
                <a:solidFill>
                  <a:srgbClr val="FF0000"/>
                </a:solidFill>
              </a:rPr>
              <a:t>We do not use struggle to mean needless frustration </a:t>
            </a:r>
            <a:r>
              <a:rPr lang="en-AU" dirty="0" smtClean="0"/>
              <a:t>…” </a:t>
            </a:r>
            <a:endParaRPr lang="en-AU" dirty="0"/>
          </a:p>
          <a:p>
            <a:pPr marL="0" indent="0" algn="r">
              <a:buNone/>
            </a:pPr>
            <a:r>
              <a:rPr lang="en-AU" dirty="0" smtClean="0"/>
              <a:t>(</a:t>
            </a:r>
            <a:r>
              <a:rPr lang="en-AU" dirty="0" err="1"/>
              <a:t>Hiebert</a:t>
            </a:r>
            <a:r>
              <a:rPr lang="en-AU" dirty="0"/>
              <a:t> &amp; </a:t>
            </a:r>
            <a:r>
              <a:rPr lang="en-AU" dirty="0" err="1"/>
              <a:t>Grouws</a:t>
            </a:r>
            <a:r>
              <a:rPr lang="en-AU" dirty="0"/>
              <a:t>, 2007, p. 387).</a:t>
            </a:r>
          </a:p>
          <a:p>
            <a:pPr marL="0" indent="0">
              <a:buNone/>
            </a:pPr>
            <a:r>
              <a:rPr lang="en-AU" dirty="0" smtClean="0"/>
              <a:t>       </a:t>
            </a:r>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14</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4355964"/>
            <a:ext cx="648072" cy="648072"/>
          </a:xfrm>
          <a:prstGeom prst="rect">
            <a:avLst/>
          </a:prstGeom>
        </p:spPr>
      </p:pic>
    </p:spTree>
    <p:extLst>
      <p:ext uri="{BB962C8B-B14F-4D97-AF65-F5344CB8AC3E}">
        <p14:creationId xmlns:p14="http://schemas.microsoft.com/office/powerpoint/2010/main" val="941638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8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000" b="0" dirty="0">
                <a:solidFill>
                  <a:schemeClr val="accent1"/>
                </a:solidFill>
              </a:rPr>
              <a:t>Productive struggle is not just for high achiever</a:t>
            </a:r>
            <a:r>
              <a:rPr lang="en-AU" b="0" dirty="0">
                <a:solidFill>
                  <a:schemeClr val="accent1"/>
                </a:solidFill>
              </a:rPr>
              <a:t>s</a:t>
            </a:r>
            <a:endParaRPr lang="en-AU" dirty="0"/>
          </a:p>
        </p:txBody>
      </p:sp>
      <p:sp>
        <p:nvSpPr>
          <p:cNvPr id="3" name="Content Placeholder 2"/>
          <p:cNvSpPr>
            <a:spLocks noGrp="1"/>
          </p:cNvSpPr>
          <p:nvPr>
            <p:ph idx="1"/>
          </p:nvPr>
        </p:nvSpPr>
        <p:spPr>
          <a:xfrm>
            <a:off x="720000" y="1851670"/>
            <a:ext cx="7920000" cy="2828330"/>
          </a:xfrm>
        </p:spPr>
        <p:txBody>
          <a:bodyPr/>
          <a:lstStyle/>
          <a:p>
            <a:r>
              <a:rPr lang="en-AU" dirty="0"/>
              <a:t>It is stressed that </a:t>
            </a:r>
            <a:r>
              <a:rPr lang="en-AU" dirty="0">
                <a:solidFill>
                  <a:srgbClr val="FF0000"/>
                </a:solidFill>
              </a:rPr>
              <a:t>productive struggle is for all students</a:t>
            </a:r>
            <a:r>
              <a:rPr lang="en-AU" dirty="0"/>
              <a:t>. </a:t>
            </a:r>
          </a:p>
          <a:p>
            <a:r>
              <a:rPr lang="en-AU" dirty="0"/>
              <a:t>It is possible that removing the opportunity to struggle from students who are experiencing difficulty actually exacerbates their dependence on the teacher.</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15</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4355964"/>
            <a:ext cx="648072" cy="648072"/>
          </a:xfrm>
          <a:prstGeom prst="rect">
            <a:avLst/>
          </a:prstGeom>
        </p:spPr>
      </p:pic>
    </p:spTree>
    <p:extLst>
      <p:ext uri="{BB962C8B-B14F-4D97-AF65-F5344CB8AC3E}">
        <p14:creationId xmlns:p14="http://schemas.microsoft.com/office/powerpoint/2010/main" val="1310199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000" b="0" dirty="0">
                <a:solidFill>
                  <a:schemeClr val="accent1"/>
                </a:solidFill>
              </a:rPr>
              <a:t>Does this argument make sense?</a:t>
            </a:r>
            <a:endParaRPr lang="en-AU" sz="3000" b="0" dirty="0"/>
          </a:p>
        </p:txBody>
      </p:sp>
      <p:sp>
        <p:nvSpPr>
          <p:cNvPr id="4" name="Slide Number Placeholder 3"/>
          <p:cNvSpPr>
            <a:spLocks noGrp="1"/>
          </p:cNvSpPr>
          <p:nvPr>
            <p:ph type="sldNum" sz="quarter" idx="12"/>
          </p:nvPr>
        </p:nvSpPr>
        <p:spPr/>
        <p:txBody>
          <a:bodyPr/>
          <a:lstStyle/>
          <a:p>
            <a:fld id="{D1BBEFB1-45C7-4049-B073-B343CB1F5C4A}" type="slidenum">
              <a:rPr lang="en-AU" smtClean="0"/>
              <a:t>16</a:t>
            </a:fld>
            <a:endParaRPr lang="en-AU" dirty="0"/>
          </a:p>
        </p:txBody>
      </p:sp>
      <p:pic>
        <p:nvPicPr>
          <p:cNvPr id="5" name="Picture 4"/>
          <p:cNvPicPr>
            <a:picLocks noChangeAspect="1"/>
          </p:cNvPicPr>
          <p:nvPr/>
        </p:nvPicPr>
        <p:blipFill>
          <a:blip r:embed="rId3"/>
          <a:stretch>
            <a:fillRect/>
          </a:stretch>
        </p:blipFill>
        <p:spPr>
          <a:xfrm>
            <a:off x="2771800" y="1707654"/>
            <a:ext cx="3549362" cy="2023341"/>
          </a:xfrm>
          <a:prstGeom prst="rect">
            <a:avLst/>
          </a:prstGeom>
        </p:spPr>
      </p:pic>
      <p:sp>
        <p:nvSpPr>
          <p:cNvPr id="6" name="TextBox 5"/>
          <p:cNvSpPr txBox="1"/>
          <p:nvPr/>
        </p:nvSpPr>
        <p:spPr>
          <a:xfrm>
            <a:off x="2358508" y="3958164"/>
            <a:ext cx="4422557" cy="546303"/>
          </a:xfrm>
          <a:prstGeom prst="rect">
            <a:avLst/>
          </a:prstGeom>
          <a:noFill/>
        </p:spPr>
        <p:txBody>
          <a:bodyPr wrap="none" rtlCol="0">
            <a:spAutoFit/>
          </a:bodyPr>
          <a:lstStyle/>
          <a:p>
            <a:r>
              <a:rPr lang="en-AU" sz="1600" dirty="0">
                <a:hlinkClick r:id="rId4"/>
              </a:rPr>
              <a:t>reSolve PL Module 4 Contrasting Approaches video</a:t>
            </a:r>
            <a:endParaRPr lang="en-AU" sz="1600" dirty="0"/>
          </a:p>
          <a:p>
            <a:endParaRPr lang="en-AU" sz="1350" dirty="0"/>
          </a:p>
        </p:txBody>
      </p:sp>
      <p:sp>
        <p:nvSpPr>
          <p:cNvPr id="7" name="TextBox 6"/>
          <p:cNvSpPr txBox="1"/>
          <p:nvPr/>
        </p:nvSpPr>
        <p:spPr>
          <a:xfrm>
            <a:off x="3434492" y="4358649"/>
            <a:ext cx="2223977" cy="338554"/>
          </a:xfrm>
          <a:prstGeom prst="rect">
            <a:avLst/>
          </a:prstGeom>
          <a:noFill/>
        </p:spPr>
        <p:txBody>
          <a:bodyPr wrap="square" rtlCol="0">
            <a:spAutoFit/>
          </a:bodyPr>
          <a:lstStyle/>
          <a:p>
            <a:r>
              <a:rPr lang="en-AU" sz="1600" dirty="0"/>
              <a:t>Click link to watch video  </a:t>
            </a:r>
          </a:p>
        </p:txBody>
      </p:sp>
    </p:spTree>
    <p:extLst>
      <p:ext uri="{BB962C8B-B14F-4D97-AF65-F5344CB8AC3E}">
        <p14:creationId xmlns:p14="http://schemas.microsoft.com/office/powerpoint/2010/main" val="219108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2200" b="0" dirty="0" smtClean="0">
                <a:solidFill>
                  <a:schemeClr val="accent1"/>
                </a:solidFill>
              </a:rPr>
              <a:t>Which ideas from the previous slides are </a:t>
            </a:r>
            <a:br>
              <a:rPr lang="en-AU" sz="2200" b="0" dirty="0" smtClean="0">
                <a:solidFill>
                  <a:schemeClr val="accent1"/>
                </a:solidFill>
              </a:rPr>
            </a:br>
            <a:r>
              <a:rPr lang="en-AU" sz="2200" b="0" dirty="0" smtClean="0">
                <a:solidFill>
                  <a:schemeClr val="accent1"/>
                </a:solidFill>
              </a:rPr>
              <a:t>a) already central to your planning and practice? </a:t>
            </a:r>
            <a:r>
              <a:rPr lang="en-AU" sz="2200" b="0" dirty="0">
                <a:solidFill>
                  <a:schemeClr val="accent1"/>
                </a:solidFill>
              </a:rPr>
              <a:t/>
            </a:r>
            <a:br>
              <a:rPr lang="en-AU" sz="2200" b="0" dirty="0">
                <a:solidFill>
                  <a:schemeClr val="accent1"/>
                </a:solidFill>
              </a:rPr>
            </a:br>
            <a:r>
              <a:rPr lang="en-AU" sz="2200" b="0" dirty="0" smtClean="0">
                <a:solidFill>
                  <a:schemeClr val="accent1"/>
                </a:solidFill>
              </a:rPr>
              <a:t>b</a:t>
            </a:r>
            <a:r>
              <a:rPr lang="en-AU" sz="2200" b="0" dirty="0">
                <a:solidFill>
                  <a:schemeClr val="accent1"/>
                </a:solidFill>
              </a:rPr>
              <a:t>) something you would consider trying?</a:t>
            </a:r>
            <a:endParaRPr lang="en-AU" sz="2200" dirty="0"/>
          </a:p>
        </p:txBody>
      </p:sp>
      <p:sp>
        <p:nvSpPr>
          <p:cNvPr id="3" name="Content Placeholder 2"/>
          <p:cNvSpPr>
            <a:spLocks noGrp="1"/>
          </p:cNvSpPr>
          <p:nvPr>
            <p:ph idx="1"/>
          </p:nvPr>
        </p:nvSpPr>
        <p:spPr>
          <a:xfrm>
            <a:off x="1043608" y="2211710"/>
            <a:ext cx="7596392" cy="2376264"/>
          </a:xfrm>
        </p:spPr>
        <p:txBody>
          <a:bodyPr>
            <a:normAutofit fontScale="92500" lnSpcReduction="20000"/>
          </a:bodyPr>
          <a:lstStyle/>
          <a:p>
            <a:pPr>
              <a:buClr>
                <a:schemeClr val="tx1"/>
              </a:buClr>
            </a:pPr>
            <a:r>
              <a:rPr lang="en-AU" sz="2200" dirty="0">
                <a:solidFill>
                  <a:srgbClr val="FF0000"/>
                </a:solidFill>
              </a:rPr>
              <a:t>Inquiry</a:t>
            </a:r>
            <a:r>
              <a:rPr lang="en-AU" sz="2200" dirty="0"/>
              <a:t> involves challenge</a:t>
            </a:r>
          </a:p>
          <a:p>
            <a:r>
              <a:rPr lang="en-AU" sz="2200" dirty="0"/>
              <a:t>The type of </a:t>
            </a:r>
            <a:r>
              <a:rPr lang="en-AU" sz="2200" dirty="0">
                <a:solidFill>
                  <a:srgbClr val="FF0000"/>
                </a:solidFill>
              </a:rPr>
              <a:t>task</a:t>
            </a:r>
            <a:r>
              <a:rPr lang="en-AU" sz="2200" dirty="0"/>
              <a:t> is important</a:t>
            </a:r>
          </a:p>
          <a:p>
            <a:pPr>
              <a:buClr>
                <a:schemeClr val="tx1"/>
              </a:buClr>
            </a:pPr>
            <a:r>
              <a:rPr lang="en-AU" sz="2200" dirty="0">
                <a:solidFill>
                  <a:srgbClr val="FF0000"/>
                </a:solidFill>
              </a:rPr>
              <a:t>Non-routine </a:t>
            </a:r>
            <a:r>
              <a:rPr lang="en-AU" sz="2200" dirty="0"/>
              <a:t>tasks activate learning</a:t>
            </a:r>
          </a:p>
          <a:p>
            <a:pPr>
              <a:buClr>
                <a:schemeClr val="tx1"/>
              </a:buClr>
            </a:pPr>
            <a:r>
              <a:rPr lang="en-AU" sz="2200" dirty="0">
                <a:solidFill>
                  <a:srgbClr val="FF0000"/>
                </a:solidFill>
              </a:rPr>
              <a:t>Cognitive activation </a:t>
            </a:r>
            <a:r>
              <a:rPr lang="en-AU" sz="2200" dirty="0"/>
              <a:t>builds positive motivation</a:t>
            </a:r>
          </a:p>
          <a:p>
            <a:r>
              <a:rPr lang="en-AU" sz="2200" dirty="0"/>
              <a:t>Challenge needs to be </a:t>
            </a:r>
            <a:r>
              <a:rPr lang="en-AU" sz="2200" dirty="0">
                <a:solidFill>
                  <a:srgbClr val="FF0000"/>
                </a:solidFill>
              </a:rPr>
              <a:t>productive</a:t>
            </a:r>
          </a:p>
          <a:p>
            <a:r>
              <a:rPr lang="en-AU" sz="2200" dirty="0"/>
              <a:t>Challenge is beneficial for </a:t>
            </a:r>
            <a:r>
              <a:rPr lang="en-AU" sz="2200" dirty="0">
                <a:solidFill>
                  <a:srgbClr val="FF0000"/>
                </a:solidFill>
              </a:rPr>
              <a:t>all</a:t>
            </a:r>
            <a:r>
              <a:rPr lang="en-AU" sz="2200" dirty="0"/>
              <a:t> students</a:t>
            </a:r>
          </a:p>
          <a:p>
            <a:pPr>
              <a:buClr>
                <a:schemeClr val="tx1"/>
              </a:buClr>
            </a:pPr>
            <a:r>
              <a:rPr lang="en-AU" sz="2200" dirty="0">
                <a:solidFill>
                  <a:srgbClr val="FF0000"/>
                </a:solidFill>
              </a:rPr>
              <a:t>Start</a:t>
            </a:r>
            <a:r>
              <a:rPr lang="en-AU" sz="2200" dirty="0"/>
              <a:t> with complexity moving to clarity</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17</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4371950"/>
            <a:ext cx="648072" cy="648072"/>
          </a:xfrm>
          <a:prstGeom prst="rect">
            <a:avLst/>
          </a:prstGeom>
        </p:spPr>
      </p:pic>
    </p:spTree>
    <p:extLst>
      <p:ext uri="{BB962C8B-B14F-4D97-AF65-F5344CB8AC3E}">
        <p14:creationId xmlns:p14="http://schemas.microsoft.com/office/powerpoint/2010/main" val="1771689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2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dirty="0">
                <a:solidFill>
                  <a:srgbClr val="C00000"/>
                </a:solidFill>
              </a:rPr>
              <a:t>Part 4: </a:t>
            </a:r>
            <a:r>
              <a:rPr lang="en-AU" dirty="0">
                <a:solidFill>
                  <a:schemeClr val="accent1"/>
                </a:solidFill>
              </a:rPr>
              <a:t>Encouraging </a:t>
            </a:r>
            <a:r>
              <a:rPr lang="en-AU" dirty="0" smtClean="0">
                <a:solidFill>
                  <a:schemeClr val="accent1"/>
                </a:solidFill>
              </a:rPr>
              <a:t>students </a:t>
            </a:r>
            <a:r>
              <a:rPr lang="en-AU" dirty="0">
                <a:solidFill>
                  <a:schemeClr val="accent1"/>
                </a:solidFill>
              </a:rPr>
              <a:t>to </a:t>
            </a:r>
            <a:r>
              <a:rPr lang="en-AU" dirty="0" smtClean="0">
                <a:solidFill>
                  <a:schemeClr val="accent1"/>
                </a:solidFill>
              </a:rPr>
              <a:t>take </a:t>
            </a:r>
            <a:r>
              <a:rPr lang="en-AU" dirty="0">
                <a:solidFill>
                  <a:schemeClr val="accent1"/>
                </a:solidFill>
              </a:rPr>
              <a:t>u</a:t>
            </a:r>
            <a:r>
              <a:rPr lang="en-AU" dirty="0" smtClean="0">
                <a:solidFill>
                  <a:schemeClr val="accent1"/>
                </a:solidFill>
              </a:rPr>
              <a:t>p </a:t>
            </a:r>
            <a:r>
              <a:rPr lang="en-AU" dirty="0">
                <a:solidFill>
                  <a:schemeClr val="accent1"/>
                </a:solidFill>
              </a:rPr>
              <a:t>c</a:t>
            </a:r>
            <a:r>
              <a:rPr lang="en-AU" dirty="0" smtClean="0">
                <a:solidFill>
                  <a:schemeClr val="accent1"/>
                </a:solidFill>
              </a:rPr>
              <a:t>hallenges</a:t>
            </a:r>
            <a:endParaRPr lang="en-AU" dirty="0"/>
          </a:p>
        </p:txBody>
      </p:sp>
      <p:sp>
        <p:nvSpPr>
          <p:cNvPr id="3" name="Content Placeholder 2"/>
          <p:cNvSpPr>
            <a:spLocks noGrp="1"/>
          </p:cNvSpPr>
          <p:nvPr>
            <p:ph idx="1"/>
          </p:nvPr>
        </p:nvSpPr>
        <p:spPr>
          <a:xfrm>
            <a:off x="720000" y="2355726"/>
            <a:ext cx="7920000" cy="2324274"/>
          </a:xfrm>
        </p:spPr>
        <p:txBody>
          <a:bodyPr>
            <a:normAutofit/>
          </a:bodyPr>
          <a:lstStyle/>
          <a:p>
            <a:pPr marL="0" indent="0">
              <a:buNone/>
            </a:pPr>
            <a:r>
              <a:rPr lang="en-AU" dirty="0"/>
              <a:t>The purpose of this part of the module is </a:t>
            </a:r>
          </a:p>
          <a:p>
            <a:pPr marL="365125" indent="-365125"/>
            <a:r>
              <a:rPr lang="en-AU" dirty="0"/>
              <a:t>to discuss actions you might take to encourage students to persist; and</a:t>
            </a:r>
          </a:p>
          <a:p>
            <a:pPr marL="365125" indent="-365125"/>
            <a:r>
              <a:rPr lang="en-AU" dirty="0"/>
              <a:t>to consider ways of responding if students give up.</a:t>
            </a:r>
          </a:p>
          <a:p>
            <a:endParaRPr lang="en-AU" sz="2200" dirty="0"/>
          </a:p>
        </p:txBody>
      </p:sp>
      <p:sp>
        <p:nvSpPr>
          <p:cNvPr id="4" name="Slide Number Placeholder 3"/>
          <p:cNvSpPr>
            <a:spLocks noGrp="1"/>
          </p:cNvSpPr>
          <p:nvPr>
            <p:ph type="sldNum" sz="quarter" idx="12"/>
          </p:nvPr>
        </p:nvSpPr>
        <p:spPr/>
        <p:txBody>
          <a:bodyPr/>
          <a:lstStyle/>
          <a:p>
            <a:fld id="{D1BBEFB1-45C7-4049-B073-B343CB1F5C4A}" type="slidenum">
              <a:rPr lang="en-AU" smtClean="0"/>
              <a:t>18</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4355964"/>
            <a:ext cx="648072" cy="648072"/>
          </a:xfrm>
          <a:prstGeom prst="rect">
            <a:avLst/>
          </a:prstGeom>
        </p:spPr>
      </p:pic>
    </p:spTree>
    <p:extLst>
      <p:ext uri="{BB962C8B-B14F-4D97-AF65-F5344CB8AC3E}">
        <p14:creationId xmlns:p14="http://schemas.microsoft.com/office/powerpoint/2010/main" val="185323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000" b="0" dirty="0">
                <a:solidFill>
                  <a:schemeClr val="accent1"/>
                </a:solidFill>
              </a:rPr>
              <a:t>There is widespread attention in schools to risk taking, resilience, persistence, …</a:t>
            </a:r>
            <a:endParaRPr lang="en-AU" sz="3000" dirty="0"/>
          </a:p>
        </p:txBody>
      </p:sp>
      <p:sp>
        <p:nvSpPr>
          <p:cNvPr id="3" name="Content Placeholder 2"/>
          <p:cNvSpPr>
            <a:spLocks noGrp="1"/>
          </p:cNvSpPr>
          <p:nvPr>
            <p:ph idx="1"/>
          </p:nvPr>
        </p:nvSpPr>
        <p:spPr>
          <a:xfrm>
            <a:off x="720000" y="2283718"/>
            <a:ext cx="7920000" cy="2396282"/>
          </a:xfrm>
        </p:spPr>
        <p:txBody>
          <a:bodyPr/>
          <a:lstStyle/>
          <a:p>
            <a:r>
              <a:rPr lang="en-AU" dirty="0"/>
              <a:t>What language is used by </a:t>
            </a:r>
            <a:r>
              <a:rPr lang="en-AU" dirty="0">
                <a:solidFill>
                  <a:srgbClr val="FF0000"/>
                </a:solidFill>
              </a:rPr>
              <a:t>your school </a:t>
            </a:r>
            <a:r>
              <a:rPr lang="en-AU" dirty="0"/>
              <a:t>to encourage students to be willing to take risks in their learning, to be resilient, etc.?</a:t>
            </a:r>
          </a:p>
          <a:p>
            <a:r>
              <a:rPr lang="en-AU" dirty="0"/>
              <a:t>What language is used by </a:t>
            </a:r>
            <a:r>
              <a:rPr lang="en-AU" dirty="0">
                <a:solidFill>
                  <a:srgbClr val="FF0000"/>
                </a:solidFill>
              </a:rPr>
              <a:t>you</a:t>
            </a:r>
            <a:r>
              <a:rPr lang="en-AU" dirty="0"/>
              <a:t> to encourage students to be willing to take risks, to be resilient, and to persist in mathematics?</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19</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8916" y="4358916"/>
            <a:ext cx="642168" cy="642168"/>
          </a:xfrm>
          <a:prstGeom prst="rect">
            <a:avLst/>
          </a:prstGeom>
        </p:spPr>
      </p:pic>
    </p:spTree>
    <p:extLst>
      <p:ext uri="{BB962C8B-B14F-4D97-AF65-F5344CB8AC3E}">
        <p14:creationId xmlns:p14="http://schemas.microsoft.com/office/powerpoint/2010/main" val="879028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4000" dirty="0">
                <a:solidFill>
                  <a:srgbClr val="C00000"/>
                </a:solidFill>
              </a:rPr>
              <a:t>MODULE 4 </a:t>
            </a:r>
            <a:r>
              <a:rPr lang="en-AU" sz="4400" dirty="0">
                <a:solidFill>
                  <a:srgbClr val="C00000"/>
                </a:solidFill>
              </a:rPr>
              <a:t/>
            </a:r>
            <a:br>
              <a:rPr lang="en-AU" sz="4400" dirty="0">
                <a:solidFill>
                  <a:srgbClr val="C00000"/>
                </a:solidFill>
              </a:rPr>
            </a:br>
            <a:r>
              <a:rPr lang="en-AU" sz="3300" dirty="0">
                <a:solidFill>
                  <a:schemeClr val="accent1"/>
                </a:solidFill>
              </a:rPr>
              <a:t>The role of challenging mathematical experiences in activating thinking of all students</a:t>
            </a:r>
            <a:endParaRPr lang="en-AU" sz="3300" dirty="0"/>
          </a:p>
        </p:txBody>
      </p:sp>
      <p:sp>
        <p:nvSpPr>
          <p:cNvPr id="4" name="Slide Number Placeholder 3"/>
          <p:cNvSpPr>
            <a:spLocks noGrp="1"/>
          </p:cNvSpPr>
          <p:nvPr>
            <p:ph type="sldNum" sz="quarter" idx="12"/>
          </p:nvPr>
        </p:nvSpPr>
        <p:spPr/>
        <p:txBody>
          <a:bodyPr/>
          <a:lstStyle/>
          <a:p>
            <a:fld id="{D1BBEFB1-45C7-4049-B073-B343CB1F5C4A}" type="slidenum">
              <a:rPr lang="en-AU" smtClean="0"/>
              <a:t>2</a:t>
            </a:fld>
            <a:endParaRPr lang="en-AU" dirty="0"/>
          </a:p>
        </p:txBody>
      </p:sp>
    </p:spTree>
    <p:extLst>
      <p:ext uri="{BB962C8B-B14F-4D97-AF65-F5344CB8AC3E}">
        <p14:creationId xmlns:p14="http://schemas.microsoft.com/office/powerpoint/2010/main" val="28292769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000" b="0" dirty="0">
                <a:solidFill>
                  <a:schemeClr val="accent1"/>
                </a:solidFill>
              </a:rPr>
              <a:t>“Mindsets” offer us a helpful metaphor</a:t>
            </a:r>
            <a:endParaRPr lang="en-AU" sz="3000" dirty="0"/>
          </a:p>
        </p:txBody>
      </p:sp>
      <p:sp>
        <p:nvSpPr>
          <p:cNvPr id="3" name="Content Placeholder 2"/>
          <p:cNvSpPr>
            <a:spLocks noGrp="1"/>
          </p:cNvSpPr>
          <p:nvPr>
            <p:ph idx="1"/>
          </p:nvPr>
        </p:nvSpPr>
        <p:spPr>
          <a:xfrm>
            <a:off x="720000" y="1707654"/>
            <a:ext cx="7920000" cy="720080"/>
          </a:xfrm>
        </p:spPr>
        <p:txBody>
          <a:bodyPr/>
          <a:lstStyle/>
          <a:p>
            <a:pPr marL="0" indent="0">
              <a:buNone/>
            </a:pPr>
            <a:r>
              <a:rPr lang="en-AU" dirty="0" err="1"/>
              <a:t>Dweck</a:t>
            </a:r>
            <a:r>
              <a:rPr lang="en-AU" dirty="0"/>
              <a:t> (2000) categorized students’ approaches in terms of whether they hold either </a:t>
            </a:r>
            <a:r>
              <a:rPr lang="en-AU" i="1" dirty="0"/>
              <a:t>growth </a:t>
            </a:r>
            <a:r>
              <a:rPr lang="en-AU" dirty="0"/>
              <a:t>mindset</a:t>
            </a:r>
            <a:r>
              <a:rPr lang="en-AU" i="1" dirty="0"/>
              <a:t> or fixed </a:t>
            </a:r>
            <a:r>
              <a:rPr lang="en-AU" dirty="0"/>
              <a:t>mindset</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20</a:t>
            </a:fld>
            <a:endParaRPr lang="en-AU" dirty="0"/>
          </a:p>
        </p:txBody>
      </p:sp>
      <p:pic>
        <p:nvPicPr>
          <p:cNvPr id="5" name="_X0mgOOSpLU"/>
          <p:cNvPicPr>
            <a:picLocks noRot="1" noChangeAspect="1"/>
          </p:cNvPicPr>
          <p:nvPr>
            <a:videoFile r:link="rId1"/>
          </p:nvPr>
        </p:nvPicPr>
        <p:blipFill>
          <a:blip r:embed="rId4"/>
          <a:stretch>
            <a:fillRect/>
          </a:stretch>
        </p:blipFill>
        <p:spPr>
          <a:xfrm>
            <a:off x="3353768" y="2375883"/>
            <a:ext cx="2652464" cy="1492011"/>
          </a:xfrm>
          <a:prstGeom prst="rect">
            <a:avLst/>
          </a:prstGeom>
        </p:spPr>
      </p:pic>
      <p:sp>
        <p:nvSpPr>
          <p:cNvPr id="6" name="Rectangle 5"/>
          <p:cNvSpPr/>
          <p:nvPr/>
        </p:nvSpPr>
        <p:spPr>
          <a:xfrm>
            <a:off x="3542701" y="4586233"/>
            <a:ext cx="2274597" cy="338554"/>
          </a:xfrm>
          <a:prstGeom prst="rect">
            <a:avLst/>
          </a:prstGeom>
        </p:spPr>
        <p:txBody>
          <a:bodyPr wrap="none">
            <a:spAutoFit/>
          </a:bodyPr>
          <a:lstStyle/>
          <a:p>
            <a:r>
              <a:rPr lang="en-AU" sz="1600" dirty="0"/>
              <a:t>Click link to watch video  </a:t>
            </a:r>
          </a:p>
        </p:txBody>
      </p:sp>
      <p:sp>
        <p:nvSpPr>
          <p:cNvPr id="7" name="Rectangle 6"/>
          <p:cNvSpPr/>
          <p:nvPr/>
        </p:nvSpPr>
        <p:spPr>
          <a:xfrm>
            <a:off x="1475656" y="4003199"/>
            <a:ext cx="6385981" cy="584775"/>
          </a:xfrm>
          <a:prstGeom prst="rect">
            <a:avLst/>
          </a:prstGeom>
        </p:spPr>
        <p:txBody>
          <a:bodyPr wrap="square">
            <a:spAutoFit/>
          </a:bodyPr>
          <a:lstStyle/>
          <a:p>
            <a:pPr algn="ctr"/>
            <a:r>
              <a:rPr lang="en-AU"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https://www.ted.com/talks/carol_dweck_the_power_of_believing_that_you_can_improve?language=en</a:t>
            </a:r>
            <a:endParaRPr lang="en-AU"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0680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ltLang="en-US" sz="3000" b="0" dirty="0">
                <a:solidFill>
                  <a:schemeClr val="accent1"/>
                </a:solidFill>
              </a:rPr>
              <a:t>Students with a growth mindset: </a:t>
            </a:r>
            <a:endParaRPr lang="en-AU" sz="3000" dirty="0"/>
          </a:p>
        </p:txBody>
      </p:sp>
      <p:sp>
        <p:nvSpPr>
          <p:cNvPr id="3" name="Content Placeholder 2"/>
          <p:cNvSpPr>
            <a:spLocks noGrp="1"/>
          </p:cNvSpPr>
          <p:nvPr>
            <p:ph idx="1"/>
          </p:nvPr>
        </p:nvSpPr>
        <p:spPr>
          <a:xfrm>
            <a:off x="726583" y="1851670"/>
            <a:ext cx="7920000" cy="2828330"/>
          </a:xfrm>
        </p:spPr>
        <p:txBody>
          <a:bodyPr/>
          <a:lstStyle/>
          <a:p>
            <a:r>
              <a:rPr lang="en-AU" altLang="en-US" dirty="0"/>
              <a:t>remain focused on mastering skills and knowledge even when challenged; </a:t>
            </a:r>
          </a:p>
          <a:p>
            <a:r>
              <a:rPr lang="en-AU" altLang="en-US" dirty="0"/>
              <a:t>do not see failure as an indictment on themselves; </a:t>
            </a:r>
          </a:p>
          <a:p>
            <a:r>
              <a:rPr lang="en-AU" altLang="en-US" dirty="0"/>
              <a:t>tend to have a resilient response to failure; and </a:t>
            </a:r>
          </a:p>
          <a:p>
            <a:r>
              <a:rPr lang="en-AU" altLang="en-US" dirty="0"/>
              <a:t>believe that effort leads to success.</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21</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4355964"/>
            <a:ext cx="648072" cy="648072"/>
          </a:xfrm>
          <a:prstGeom prst="rect">
            <a:avLst/>
          </a:prstGeom>
        </p:spPr>
      </p:pic>
    </p:spTree>
    <p:extLst>
      <p:ext uri="{BB962C8B-B14F-4D97-AF65-F5344CB8AC3E}">
        <p14:creationId xmlns:p14="http://schemas.microsoft.com/office/powerpoint/2010/main" val="740576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ltLang="en-US" sz="3000" b="0" dirty="0">
                <a:solidFill>
                  <a:schemeClr val="accent1"/>
                </a:solidFill>
              </a:rPr>
              <a:t>Students with a fixed mindset:</a:t>
            </a:r>
            <a:endParaRPr lang="en-AU" sz="3000" dirty="0"/>
          </a:p>
        </p:txBody>
      </p:sp>
      <p:sp>
        <p:nvSpPr>
          <p:cNvPr id="3" name="Content Placeholder 2"/>
          <p:cNvSpPr>
            <a:spLocks noGrp="1"/>
          </p:cNvSpPr>
          <p:nvPr>
            <p:ph idx="1"/>
          </p:nvPr>
        </p:nvSpPr>
        <p:spPr>
          <a:xfrm>
            <a:off x="720000" y="1851670"/>
            <a:ext cx="7920000" cy="2828330"/>
          </a:xfrm>
        </p:spPr>
        <p:txBody>
          <a:bodyPr>
            <a:normAutofit/>
          </a:bodyPr>
          <a:lstStyle/>
          <a:p>
            <a:r>
              <a:rPr lang="en-AU" altLang="en-US" dirty="0"/>
              <a:t>seek success but mainly on tasks with which they are familiar;</a:t>
            </a:r>
          </a:p>
          <a:p>
            <a:r>
              <a:rPr lang="en-AU" altLang="en-US" dirty="0"/>
              <a:t>avoid or give up quickly on challenging tasks; </a:t>
            </a:r>
          </a:p>
          <a:p>
            <a:r>
              <a:rPr lang="en-AU" altLang="en-US" dirty="0"/>
              <a:t>derive their perception of ability from their capacity to attract recognition; and </a:t>
            </a:r>
          </a:p>
          <a:p>
            <a:r>
              <a:rPr lang="en-AU" altLang="en-US" dirty="0"/>
              <a:t>feel threats to self worth when effort does not lead to recognition.</a:t>
            </a:r>
            <a:r>
              <a:rPr lang="en-AU" altLang="en-US" sz="2200" dirty="0"/>
              <a:t> </a:t>
            </a:r>
          </a:p>
          <a:p>
            <a:endParaRPr lang="en-AU" sz="2200" dirty="0"/>
          </a:p>
        </p:txBody>
      </p:sp>
      <p:sp>
        <p:nvSpPr>
          <p:cNvPr id="4" name="Slide Number Placeholder 3"/>
          <p:cNvSpPr>
            <a:spLocks noGrp="1"/>
          </p:cNvSpPr>
          <p:nvPr>
            <p:ph type="sldNum" sz="quarter" idx="12"/>
          </p:nvPr>
        </p:nvSpPr>
        <p:spPr/>
        <p:txBody>
          <a:bodyPr/>
          <a:lstStyle/>
          <a:p>
            <a:fld id="{D1BBEFB1-45C7-4049-B073-B343CB1F5C4A}" type="slidenum">
              <a:rPr lang="en-AU" smtClean="0"/>
              <a:t>22</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6243" y="4366243"/>
            <a:ext cx="627514" cy="627514"/>
          </a:xfrm>
          <a:prstGeom prst="rect">
            <a:avLst/>
          </a:prstGeom>
        </p:spPr>
      </p:pic>
    </p:spTree>
    <p:extLst>
      <p:ext uri="{BB962C8B-B14F-4D97-AF65-F5344CB8AC3E}">
        <p14:creationId xmlns:p14="http://schemas.microsoft.com/office/powerpoint/2010/main" val="51328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000" b="0" dirty="0">
                <a:solidFill>
                  <a:schemeClr val="accent1"/>
                </a:solidFill>
              </a:rPr>
              <a:t>You can have high achievers with a fixed mindset</a:t>
            </a:r>
            <a:endParaRPr lang="en-AU" sz="3000" dirty="0"/>
          </a:p>
        </p:txBody>
      </p:sp>
      <p:sp>
        <p:nvSpPr>
          <p:cNvPr id="3" name="Content Placeholder 2"/>
          <p:cNvSpPr>
            <a:spLocks noGrp="1"/>
          </p:cNvSpPr>
          <p:nvPr>
            <p:ph idx="1"/>
          </p:nvPr>
        </p:nvSpPr>
        <p:spPr>
          <a:xfrm>
            <a:off x="720000" y="1851670"/>
            <a:ext cx="7920000" cy="2448272"/>
          </a:xfrm>
        </p:spPr>
        <p:txBody>
          <a:bodyPr>
            <a:normAutofit/>
          </a:bodyPr>
          <a:lstStyle/>
          <a:p>
            <a:r>
              <a:rPr lang="en-AU" dirty="0"/>
              <a:t>You might have students who are usually successful with little effort who are uncomfortable with struggling on mathematics tasks</a:t>
            </a:r>
            <a:r>
              <a:rPr lang="en-AU" dirty="0" smtClean="0"/>
              <a:t>.</a:t>
            </a:r>
            <a:endParaRPr lang="en-AU" dirty="0"/>
          </a:p>
          <a:p>
            <a:r>
              <a:rPr lang="en-AU" dirty="0"/>
              <a:t>Those students see quick and easy successes as an endorsement of their talent</a:t>
            </a:r>
            <a:r>
              <a:rPr lang="en-AU" dirty="0" smtClean="0"/>
              <a:t>.</a:t>
            </a:r>
            <a:endParaRPr lang="en-AU" dirty="0"/>
          </a:p>
          <a:p>
            <a:r>
              <a:rPr lang="en-AU" dirty="0"/>
              <a:t>Such students experience more difficulty in upper primary and secondary years.</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23</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6899" y="4371950"/>
            <a:ext cx="648072" cy="648072"/>
          </a:xfrm>
          <a:prstGeom prst="rect">
            <a:avLst/>
          </a:prstGeom>
        </p:spPr>
      </p:pic>
    </p:spTree>
    <p:extLst>
      <p:ext uri="{BB962C8B-B14F-4D97-AF65-F5344CB8AC3E}">
        <p14:creationId xmlns:p14="http://schemas.microsoft.com/office/powerpoint/2010/main" val="1534938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000" b="0" dirty="0">
                <a:solidFill>
                  <a:schemeClr val="accent1"/>
                </a:solidFill>
              </a:rPr>
              <a:t>Teachers can change mindsets through…</a:t>
            </a:r>
            <a:endParaRPr lang="en-AU" sz="3000" dirty="0"/>
          </a:p>
        </p:txBody>
      </p:sp>
      <p:sp>
        <p:nvSpPr>
          <p:cNvPr id="3" name="Content Placeholder 2"/>
          <p:cNvSpPr>
            <a:spLocks noGrp="1"/>
          </p:cNvSpPr>
          <p:nvPr>
            <p:ph idx="1"/>
          </p:nvPr>
        </p:nvSpPr>
        <p:spPr>
          <a:xfrm>
            <a:off x="720000" y="1851670"/>
            <a:ext cx="7920000" cy="2520280"/>
          </a:xfrm>
        </p:spPr>
        <p:txBody>
          <a:bodyPr>
            <a:normAutofit lnSpcReduction="10000"/>
          </a:bodyPr>
          <a:lstStyle/>
          <a:p>
            <a:r>
              <a:rPr lang="en-AU" dirty="0"/>
              <a:t>the things they affirm (effort, persistence, co-operation, learning from others, flexible thinking);</a:t>
            </a:r>
          </a:p>
          <a:p>
            <a:r>
              <a:rPr lang="en-AU" dirty="0"/>
              <a:t>the way they affirm </a:t>
            </a:r>
          </a:p>
          <a:p>
            <a:pPr marL="360000" lvl="2" indent="0">
              <a:buNone/>
            </a:pPr>
            <a:r>
              <a:rPr lang="en-AU" dirty="0"/>
              <a:t>“You did not give up even though you were stuck”</a:t>
            </a:r>
          </a:p>
          <a:p>
            <a:pPr marL="360000" lvl="2" indent="0">
              <a:buNone/>
            </a:pPr>
            <a:r>
              <a:rPr lang="en-AU" dirty="0"/>
              <a:t>”You tried something different”</a:t>
            </a:r>
          </a:p>
          <a:p>
            <a:pPr marL="360000" lvl="2" indent="0">
              <a:buNone/>
            </a:pPr>
            <a:r>
              <a:rPr lang="en-AU" dirty="0"/>
              <a:t>“You tried to find more than one answer”; and</a:t>
            </a:r>
          </a:p>
          <a:p>
            <a:r>
              <a:rPr lang="en-AU" dirty="0"/>
              <a:t>the types of tasks posed and the ways lessons are structured.</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24</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4351520"/>
            <a:ext cx="648084" cy="648084"/>
          </a:xfrm>
          <a:prstGeom prst="rect">
            <a:avLst/>
          </a:prstGeom>
        </p:spPr>
      </p:pic>
    </p:spTree>
    <p:extLst>
      <p:ext uri="{BB962C8B-B14F-4D97-AF65-F5344CB8AC3E}">
        <p14:creationId xmlns:p14="http://schemas.microsoft.com/office/powerpoint/2010/main" val="1787153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000" b="0" dirty="0">
                <a:solidFill>
                  <a:schemeClr val="accent1"/>
                </a:solidFill>
              </a:rPr>
              <a:t>How do you feel when you are watching this?</a:t>
            </a:r>
            <a:endParaRPr lang="en-AU" sz="3000" dirty="0"/>
          </a:p>
        </p:txBody>
      </p:sp>
      <p:sp>
        <p:nvSpPr>
          <p:cNvPr id="4" name="Slide Number Placeholder 3"/>
          <p:cNvSpPr>
            <a:spLocks noGrp="1"/>
          </p:cNvSpPr>
          <p:nvPr>
            <p:ph type="sldNum" sz="quarter" idx="12"/>
          </p:nvPr>
        </p:nvSpPr>
        <p:spPr/>
        <p:txBody>
          <a:bodyPr/>
          <a:lstStyle/>
          <a:p>
            <a:fld id="{D1BBEFB1-45C7-4049-B073-B343CB1F5C4A}" type="slidenum">
              <a:rPr lang="en-AU" smtClean="0"/>
              <a:t>25</a:t>
            </a:fld>
            <a:endParaRPr lang="en-AU" dirty="0"/>
          </a:p>
        </p:txBody>
      </p:sp>
      <p:pic>
        <p:nvPicPr>
          <p:cNvPr id="5" name="Content Placeholder 3"/>
          <p:cNvPicPr>
            <a:picLocks noGrp="1" noChangeAspect="1"/>
          </p:cNvPicPr>
          <p:nvPr>
            <p:ph idx="1"/>
          </p:nvPr>
        </p:nvPicPr>
        <p:blipFill rotWithShape="1">
          <a:blip r:embed="rId3"/>
          <a:srcRect l="36455" t="48943" r="36941" b="20757"/>
          <a:stretch/>
        </p:blipFill>
        <p:spPr>
          <a:xfrm>
            <a:off x="2667303" y="1815136"/>
            <a:ext cx="3560882" cy="2196774"/>
          </a:xfrm>
          <a:prstGeom prst="rect">
            <a:avLst/>
          </a:prstGeom>
        </p:spPr>
      </p:pic>
      <p:sp>
        <p:nvSpPr>
          <p:cNvPr id="6" name="Rectangle 5"/>
          <p:cNvSpPr/>
          <p:nvPr/>
        </p:nvSpPr>
        <p:spPr>
          <a:xfrm>
            <a:off x="2123726" y="4105867"/>
            <a:ext cx="4733155" cy="338554"/>
          </a:xfrm>
          <a:prstGeom prst="rect">
            <a:avLst/>
          </a:prstGeom>
        </p:spPr>
        <p:txBody>
          <a:bodyPr wrap="none">
            <a:spAutoFit/>
          </a:bodyPr>
          <a:lstStyle/>
          <a:p>
            <a:r>
              <a:rPr lang="en-AU"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https://www.youtube.com/embed/JHy6bBKu0j4?rel=0</a:t>
            </a:r>
            <a:endParaRPr lang="en-A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542861" y="4488395"/>
            <a:ext cx="2274277" cy="338554"/>
          </a:xfrm>
          <a:prstGeom prst="rect">
            <a:avLst/>
          </a:prstGeom>
        </p:spPr>
        <p:txBody>
          <a:bodyPr wrap="none">
            <a:spAutoFit/>
          </a:bodyPr>
          <a:lstStyle/>
          <a:p>
            <a:r>
              <a:rPr lang="en-AU" sz="1600" dirty="0"/>
              <a:t>Click link to watch video  </a:t>
            </a:r>
          </a:p>
        </p:txBody>
      </p:sp>
    </p:spTree>
    <p:extLst>
      <p:ext uri="{BB962C8B-B14F-4D97-AF65-F5344CB8AC3E}">
        <p14:creationId xmlns:p14="http://schemas.microsoft.com/office/powerpoint/2010/main" val="19856632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000" b="0" dirty="0">
                <a:solidFill>
                  <a:schemeClr val="accent1"/>
                </a:solidFill>
              </a:rPr>
              <a:t>What</a:t>
            </a:r>
            <a:r>
              <a:rPr lang="en-AU" sz="3000" b="0" dirty="0">
                <a:solidFill>
                  <a:srgbClr val="0070C0"/>
                </a:solidFill>
              </a:rPr>
              <a:t> </a:t>
            </a:r>
            <a:r>
              <a:rPr lang="en-AU" sz="3000" b="0" dirty="0">
                <a:solidFill>
                  <a:srgbClr val="FF0000"/>
                </a:solidFill>
              </a:rPr>
              <a:t>do</a:t>
            </a:r>
            <a:r>
              <a:rPr lang="en-AU" sz="3000" b="0" dirty="0">
                <a:solidFill>
                  <a:srgbClr val="0070C0"/>
                </a:solidFill>
              </a:rPr>
              <a:t> </a:t>
            </a:r>
            <a:r>
              <a:rPr lang="en-AU" sz="3000" b="0" dirty="0">
                <a:solidFill>
                  <a:schemeClr val="accent1"/>
                </a:solidFill>
              </a:rPr>
              <a:t>I do? What </a:t>
            </a:r>
            <a:r>
              <a:rPr lang="en-AU" sz="3000" b="0" dirty="0">
                <a:solidFill>
                  <a:srgbClr val="FF0000"/>
                </a:solidFill>
              </a:rPr>
              <a:t>can</a:t>
            </a:r>
            <a:r>
              <a:rPr lang="en-AU" sz="3000" b="0" dirty="0">
                <a:solidFill>
                  <a:srgbClr val="0070C0"/>
                </a:solidFill>
              </a:rPr>
              <a:t> I do?</a:t>
            </a:r>
            <a:endParaRPr lang="en-AU" sz="3000" dirty="0"/>
          </a:p>
        </p:txBody>
      </p:sp>
      <p:sp>
        <p:nvSpPr>
          <p:cNvPr id="3" name="Content Placeholder 2"/>
          <p:cNvSpPr>
            <a:spLocks noGrp="1"/>
          </p:cNvSpPr>
          <p:nvPr>
            <p:ph idx="1"/>
          </p:nvPr>
        </p:nvSpPr>
        <p:spPr>
          <a:xfrm>
            <a:off x="720000" y="1851670"/>
            <a:ext cx="7920000" cy="2828330"/>
          </a:xfrm>
        </p:spPr>
        <p:txBody>
          <a:bodyPr/>
          <a:lstStyle/>
          <a:p>
            <a:r>
              <a:rPr lang="en-AU" dirty="0"/>
              <a:t>What are some strategies you currently use or could use in the future to encourage students to persist, to take up challenges, to become more self reliant?</a:t>
            </a:r>
          </a:p>
          <a:p>
            <a:r>
              <a:rPr lang="en-AU" dirty="0"/>
              <a:t>Are there things you say or do that might discourage risk taking?</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26</a:t>
            </a:fld>
            <a:endParaRPr lang="en-AU" dirty="0"/>
          </a:p>
        </p:txBody>
      </p:sp>
      <p:pic>
        <p:nvPicPr>
          <p:cNvPr id="5" name="Picture 4" descr="Image result for discuss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3700223"/>
            <a:ext cx="735926" cy="735926"/>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5976" y="4355964"/>
            <a:ext cx="648072" cy="648072"/>
          </a:xfrm>
          <a:prstGeom prst="rect">
            <a:avLst/>
          </a:prstGeom>
        </p:spPr>
      </p:pic>
    </p:spTree>
    <p:extLst>
      <p:ext uri="{BB962C8B-B14F-4D97-AF65-F5344CB8AC3E}">
        <p14:creationId xmlns:p14="http://schemas.microsoft.com/office/powerpoint/2010/main" val="1146183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2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000" dirty="0">
                <a:solidFill>
                  <a:schemeClr val="accent1"/>
                </a:solidFill>
              </a:rPr>
              <a:t>If you are working through parts of this module by yourself or in a small group …</a:t>
            </a:r>
            <a:endParaRPr lang="en-AU" sz="3000" dirty="0"/>
          </a:p>
        </p:txBody>
      </p:sp>
      <p:sp>
        <p:nvSpPr>
          <p:cNvPr id="3" name="Content Placeholder 2"/>
          <p:cNvSpPr>
            <a:spLocks noGrp="1"/>
          </p:cNvSpPr>
          <p:nvPr>
            <p:ph idx="1"/>
          </p:nvPr>
        </p:nvSpPr>
        <p:spPr>
          <a:xfrm>
            <a:off x="720000" y="2283718"/>
            <a:ext cx="7920000" cy="2396282"/>
          </a:xfrm>
        </p:spPr>
        <p:txBody>
          <a:bodyPr/>
          <a:lstStyle/>
          <a:p>
            <a:r>
              <a:rPr lang="en-AU" dirty="0"/>
              <a:t>On some slides there is a link to additional audio information.</a:t>
            </a:r>
          </a:p>
          <a:p>
            <a:r>
              <a:rPr lang="en-AU" dirty="0"/>
              <a:t>Listen by clicking on the speaker icon</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3</a:t>
            </a:fld>
            <a:endParaRPr lang="en-AU"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83969" y="4371950"/>
            <a:ext cx="668050" cy="668050"/>
          </a:xfrm>
          <a:prstGeom prst="rect">
            <a:avLst/>
          </a:prstGeom>
        </p:spPr>
      </p:pic>
    </p:spTree>
    <p:extLst>
      <p:ext uri="{BB962C8B-B14F-4D97-AF65-F5344CB8AC3E}">
        <p14:creationId xmlns:p14="http://schemas.microsoft.com/office/powerpoint/2010/main" val="301588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7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000" b="0" dirty="0" smtClean="0">
                <a:solidFill>
                  <a:schemeClr val="accent1"/>
                </a:solidFill>
              </a:rPr>
              <a:t>In particular, this module addresses these statements from the Protocol</a:t>
            </a:r>
            <a:endParaRPr lang="en-AU" sz="3000" dirty="0"/>
          </a:p>
        </p:txBody>
      </p:sp>
      <p:sp>
        <p:nvSpPr>
          <p:cNvPr id="3" name="Content Placeholder 2"/>
          <p:cNvSpPr>
            <a:spLocks noGrp="1"/>
          </p:cNvSpPr>
          <p:nvPr>
            <p:ph idx="1"/>
          </p:nvPr>
        </p:nvSpPr>
        <p:spPr>
          <a:xfrm>
            <a:off x="720000" y="2211710"/>
            <a:ext cx="7920000" cy="2468290"/>
          </a:xfrm>
        </p:spPr>
        <p:txBody>
          <a:bodyPr>
            <a:normAutofit/>
          </a:bodyPr>
          <a:lstStyle/>
          <a:p>
            <a:pPr marL="0" indent="0">
              <a:buNone/>
            </a:pPr>
            <a:r>
              <a:rPr lang="en-US" dirty="0" err="1"/>
              <a:t>reSolve</a:t>
            </a:r>
            <a:r>
              <a:rPr lang="en-US" dirty="0"/>
              <a:t> tasks are challenging yet accessible. </a:t>
            </a:r>
            <a:r>
              <a:rPr lang="en-US" dirty="0" err="1"/>
              <a:t>reSolve</a:t>
            </a:r>
            <a:r>
              <a:rPr lang="en-US" dirty="0"/>
              <a:t> contests a view that some students can “do” mathematics well and others cannot by:</a:t>
            </a:r>
          </a:p>
          <a:p>
            <a:pPr marL="180000" lvl="1" indent="0">
              <a:buNone/>
            </a:pPr>
            <a:r>
              <a:rPr lang="en-US" dirty="0">
                <a:solidFill>
                  <a:srgbClr val="FF0000"/>
                </a:solidFill>
              </a:rPr>
              <a:t>Activating</a:t>
            </a:r>
            <a:r>
              <a:rPr lang="en-US" dirty="0">
                <a:solidFill>
                  <a:srgbClr val="C00000"/>
                </a:solidFill>
              </a:rPr>
              <a:t> </a:t>
            </a:r>
            <a:r>
              <a:rPr lang="en-US" dirty="0"/>
              <a:t>existing knowledge, </a:t>
            </a:r>
            <a:r>
              <a:rPr lang="en-US" dirty="0">
                <a:solidFill>
                  <a:srgbClr val="FF0000"/>
                </a:solidFill>
              </a:rPr>
              <a:t>developing </a:t>
            </a:r>
            <a:r>
              <a:rPr lang="en-US" dirty="0"/>
              <a:t>new knowledge and </a:t>
            </a:r>
            <a:r>
              <a:rPr lang="en-US" dirty="0">
                <a:solidFill>
                  <a:srgbClr val="FF0000"/>
                </a:solidFill>
              </a:rPr>
              <a:t>exploring</a:t>
            </a:r>
            <a:r>
              <a:rPr lang="en-US" dirty="0">
                <a:solidFill>
                  <a:srgbClr val="C00000"/>
                </a:solidFill>
              </a:rPr>
              <a:t> </a:t>
            </a:r>
            <a:r>
              <a:rPr lang="en-US" dirty="0"/>
              <a:t>relationships between key ideas by </a:t>
            </a:r>
            <a:r>
              <a:rPr lang="en-US" dirty="0">
                <a:solidFill>
                  <a:srgbClr val="FF0000"/>
                </a:solidFill>
              </a:rPr>
              <a:t>working</a:t>
            </a:r>
            <a:r>
              <a:rPr lang="en-US" dirty="0">
                <a:solidFill>
                  <a:srgbClr val="C00000"/>
                </a:solidFill>
              </a:rPr>
              <a:t> </a:t>
            </a:r>
            <a:r>
              <a:rPr lang="en-US" dirty="0"/>
              <a:t>on meaningful tasks.</a:t>
            </a:r>
          </a:p>
          <a:p>
            <a:pPr marL="180000" lvl="1" indent="0">
              <a:buNone/>
            </a:pPr>
            <a:r>
              <a:rPr lang="en-US" dirty="0"/>
              <a:t>Engaging students in </a:t>
            </a:r>
            <a:r>
              <a:rPr lang="en-US" dirty="0">
                <a:solidFill>
                  <a:srgbClr val="FF0000"/>
                </a:solidFill>
              </a:rPr>
              <a:t>sustained inquiry, problem solving, decision making and communication</a:t>
            </a:r>
            <a:r>
              <a:rPr lang="en-US" dirty="0"/>
              <a:t>.</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4</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4355964"/>
            <a:ext cx="648072" cy="648072"/>
          </a:xfrm>
          <a:prstGeom prst="rect">
            <a:avLst/>
          </a:prstGeom>
        </p:spPr>
      </p:pic>
    </p:spTree>
    <p:extLst>
      <p:ext uri="{BB962C8B-B14F-4D97-AF65-F5344CB8AC3E}">
        <p14:creationId xmlns:p14="http://schemas.microsoft.com/office/powerpoint/2010/main" val="1020076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0" y="1080000"/>
            <a:ext cx="7920000" cy="699662"/>
          </a:xfrm>
        </p:spPr>
        <p:txBody>
          <a:bodyPr>
            <a:noAutofit/>
          </a:bodyPr>
          <a:lstStyle/>
          <a:p>
            <a:r>
              <a:rPr lang="en-AU" sz="3000" b="0" dirty="0">
                <a:solidFill>
                  <a:schemeClr val="accent1"/>
                </a:solidFill>
              </a:rPr>
              <a:t>The Protocol also includes the following statement</a:t>
            </a:r>
            <a:endParaRPr lang="en-AU" sz="3000" dirty="0"/>
          </a:p>
        </p:txBody>
      </p:sp>
      <p:sp>
        <p:nvSpPr>
          <p:cNvPr id="3" name="Content Placeholder 2"/>
          <p:cNvSpPr>
            <a:spLocks noGrp="1"/>
          </p:cNvSpPr>
          <p:nvPr>
            <p:ph idx="1"/>
          </p:nvPr>
        </p:nvSpPr>
        <p:spPr>
          <a:xfrm>
            <a:off x="720000" y="1851670"/>
            <a:ext cx="7920000" cy="2828330"/>
          </a:xfrm>
        </p:spPr>
        <p:txBody>
          <a:bodyPr/>
          <a:lstStyle/>
          <a:p>
            <a:pPr marL="0" indent="0">
              <a:buNone/>
            </a:pPr>
            <a:r>
              <a:rPr lang="en-AU" dirty="0" err="1"/>
              <a:t>reSolve</a:t>
            </a:r>
            <a:r>
              <a:rPr lang="en-AU" dirty="0"/>
              <a:t> learning environments promote a supportive knowledge-building culture.  </a:t>
            </a:r>
            <a:r>
              <a:rPr lang="en-AU" dirty="0" err="1"/>
              <a:t>reSolve</a:t>
            </a:r>
            <a:r>
              <a:rPr lang="en-AU" dirty="0"/>
              <a:t> contests a view that mathematics is best learned through copying and memorising by: </a:t>
            </a:r>
          </a:p>
          <a:p>
            <a:pPr marL="180000" lvl="1" indent="0" fontAlgn="t">
              <a:buNone/>
            </a:pPr>
            <a:r>
              <a:rPr lang="en-AU" dirty="0">
                <a:solidFill>
                  <a:srgbClr val="FF0000"/>
                </a:solidFill>
              </a:rPr>
              <a:t>Eliciting</a:t>
            </a:r>
            <a:r>
              <a:rPr lang="en-AU" dirty="0">
                <a:solidFill>
                  <a:srgbClr val="C00000"/>
                </a:solidFill>
              </a:rPr>
              <a:t> </a:t>
            </a:r>
            <a:r>
              <a:rPr lang="en-AU" dirty="0"/>
              <a:t>productive dispositions, including productive </a:t>
            </a:r>
            <a:r>
              <a:rPr lang="en-AU" dirty="0">
                <a:solidFill>
                  <a:srgbClr val="FF0000"/>
                </a:solidFill>
              </a:rPr>
              <a:t>struggle</a:t>
            </a:r>
            <a:r>
              <a:rPr lang="en-AU" dirty="0">
                <a:solidFill>
                  <a:srgbClr val="C00000"/>
                </a:solidFill>
              </a:rPr>
              <a:t> </a:t>
            </a:r>
            <a:r>
              <a:rPr lang="en-AU" dirty="0"/>
              <a:t>and the motivation and confidence to </a:t>
            </a:r>
            <a:r>
              <a:rPr lang="en-AU" dirty="0">
                <a:solidFill>
                  <a:srgbClr val="FF0000"/>
                </a:solidFill>
              </a:rPr>
              <a:t>take risks</a:t>
            </a:r>
            <a:r>
              <a:rPr lang="en-AU" dirty="0"/>
              <a:t>.</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5</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4355964"/>
            <a:ext cx="648072" cy="648072"/>
          </a:xfrm>
          <a:prstGeom prst="rect">
            <a:avLst/>
          </a:prstGeom>
        </p:spPr>
      </p:pic>
    </p:spTree>
    <p:extLst>
      <p:ext uri="{BB962C8B-B14F-4D97-AF65-F5344CB8AC3E}">
        <p14:creationId xmlns:p14="http://schemas.microsoft.com/office/powerpoint/2010/main" val="1068974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2600" b="0" dirty="0">
                <a:solidFill>
                  <a:schemeClr val="accent1"/>
                </a:solidFill>
              </a:rPr>
              <a:t>This module addresses (in particular) the following AITSL Teaching Standards:</a:t>
            </a:r>
            <a:endParaRPr lang="en-AU" sz="2600" dirty="0"/>
          </a:p>
        </p:txBody>
      </p:sp>
      <p:sp>
        <p:nvSpPr>
          <p:cNvPr id="3" name="Content Placeholder 2"/>
          <p:cNvSpPr>
            <a:spLocks noGrp="1"/>
          </p:cNvSpPr>
          <p:nvPr>
            <p:ph idx="1"/>
          </p:nvPr>
        </p:nvSpPr>
        <p:spPr>
          <a:xfrm>
            <a:off x="720000" y="2067694"/>
            <a:ext cx="7920000" cy="2304256"/>
          </a:xfrm>
        </p:spPr>
        <p:txBody>
          <a:bodyPr>
            <a:normAutofit fontScale="92500" lnSpcReduction="10000"/>
          </a:bodyPr>
          <a:lstStyle/>
          <a:p>
            <a:pPr marL="0" indent="0">
              <a:buNone/>
            </a:pPr>
            <a:r>
              <a:rPr lang="en-US" sz="2200" dirty="0"/>
              <a:t>Standard </a:t>
            </a:r>
            <a:r>
              <a:rPr lang="en-AU" sz="2200" dirty="0"/>
              <a:t>3 –</a:t>
            </a:r>
            <a:r>
              <a:rPr lang="en-US" sz="2200" dirty="0"/>
              <a:t> Plan for and implement effective teaching and learning</a:t>
            </a:r>
            <a:endParaRPr lang="en-AU" sz="2200" dirty="0"/>
          </a:p>
          <a:p>
            <a:pPr lvl="1"/>
            <a:r>
              <a:rPr lang="en-AU" sz="2200" b="1" dirty="0"/>
              <a:t>3.1 Establish </a:t>
            </a:r>
            <a:r>
              <a:rPr lang="en-AU" sz="2200" b="1" dirty="0">
                <a:solidFill>
                  <a:srgbClr val="FF0000"/>
                </a:solidFill>
              </a:rPr>
              <a:t>challenging</a:t>
            </a:r>
            <a:r>
              <a:rPr lang="en-AU" sz="2200" b="1" dirty="0">
                <a:solidFill>
                  <a:srgbClr val="C00000"/>
                </a:solidFill>
              </a:rPr>
              <a:t> </a:t>
            </a:r>
            <a:r>
              <a:rPr lang="en-AU" sz="2200" b="1" dirty="0"/>
              <a:t>learning goals </a:t>
            </a:r>
            <a:endParaRPr lang="en-AU" sz="2200" dirty="0"/>
          </a:p>
          <a:p>
            <a:pPr lvl="2"/>
            <a:r>
              <a:rPr lang="en-AU" sz="2200" dirty="0"/>
              <a:t>Set learning goals that provide achievable challenges for students of varying abilities and characteristics.</a:t>
            </a:r>
          </a:p>
          <a:p>
            <a:pPr lvl="1"/>
            <a:r>
              <a:rPr lang="en-AU" sz="2200" b="1" dirty="0"/>
              <a:t>3.5 Use effective classroom communication </a:t>
            </a:r>
          </a:p>
          <a:p>
            <a:pPr lvl="2"/>
            <a:r>
              <a:rPr lang="en-AU" sz="2200" dirty="0"/>
              <a:t>Demonstrate a range of verbal and non-verbal communication strategies to support student </a:t>
            </a:r>
            <a:r>
              <a:rPr lang="en-AU" sz="2200" dirty="0">
                <a:solidFill>
                  <a:srgbClr val="FF0000"/>
                </a:solidFill>
              </a:rPr>
              <a:t>engagement</a:t>
            </a:r>
            <a:r>
              <a:rPr lang="en-AU" sz="2200" dirty="0"/>
              <a:t>.</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6</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55" y="4371950"/>
            <a:ext cx="648090" cy="648090"/>
          </a:xfrm>
          <a:prstGeom prst="rect">
            <a:avLst/>
          </a:prstGeom>
        </p:spPr>
      </p:pic>
    </p:spTree>
    <p:extLst>
      <p:ext uri="{BB962C8B-B14F-4D97-AF65-F5344CB8AC3E}">
        <p14:creationId xmlns:p14="http://schemas.microsoft.com/office/powerpoint/2010/main" val="412314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2600" b="0" dirty="0">
                <a:solidFill>
                  <a:schemeClr val="accent1"/>
                </a:solidFill>
              </a:rPr>
              <a:t>At the end of the module we will discuss the following questions. Make notes on the handout as you work through the module.</a:t>
            </a:r>
            <a:endParaRPr lang="en-AU" sz="2600" dirty="0"/>
          </a:p>
        </p:txBody>
      </p:sp>
      <p:sp>
        <p:nvSpPr>
          <p:cNvPr id="3" name="Content Placeholder 2"/>
          <p:cNvSpPr>
            <a:spLocks noGrp="1"/>
          </p:cNvSpPr>
          <p:nvPr>
            <p:ph idx="1"/>
          </p:nvPr>
        </p:nvSpPr>
        <p:spPr>
          <a:xfrm>
            <a:off x="720000" y="2499742"/>
            <a:ext cx="7920000" cy="2180258"/>
          </a:xfrm>
        </p:spPr>
        <p:txBody>
          <a:bodyPr/>
          <a:lstStyle/>
          <a:p>
            <a:r>
              <a:rPr lang="en-AU" dirty="0"/>
              <a:t>If your plan is to allow students to struggle, what are some particular actions to which you might commit?</a:t>
            </a:r>
          </a:p>
          <a:p>
            <a:r>
              <a:rPr lang="en-AU" dirty="0"/>
              <a:t>What might be the risks in challenging students and what might you do to minimise the risks?</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7</a:t>
            </a:fld>
            <a:endParaRPr lang="en-AU" dirty="0"/>
          </a:p>
        </p:txBody>
      </p:sp>
    </p:spTree>
    <p:extLst>
      <p:ext uri="{BB962C8B-B14F-4D97-AF65-F5344CB8AC3E}">
        <p14:creationId xmlns:p14="http://schemas.microsoft.com/office/powerpoint/2010/main" val="1993136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rgbClr val="C00000"/>
                </a:solidFill>
              </a:rPr>
              <a:t>Part 2: </a:t>
            </a:r>
            <a:r>
              <a:rPr lang="en-AU" dirty="0">
                <a:solidFill>
                  <a:schemeClr val="accent1"/>
                </a:solidFill>
              </a:rPr>
              <a:t>Considering the </a:t>
            </a:r>
            <a:r>
              <a:rPr lang="en-AU" dirty="0" smtClean="0">
                <a:solidFill>
                  <a:schemeClr val="accent1"/>
                </a:solidFill>
              </a:rPr>
              <a:t>nature </a:t>
            </a:r>
            <a:r>
              <a:rPr lang="en-AU" dirty="0">
                <a:solidFill>
                  <a:schemeClr val="accent1"/>
                </a:solidFill>
              </a:rPr>
              <a:t>of </a:t>
            </a:r>
            <a:r>
              <a:rPr lang="en-AU" dirty="0" smtClean="0">
                <a:solidFill>
                  <a:schemeClr val="accent1"/>
                </a:solidFill>
              </a:rPr>
              <a:t>“challenge</a:t>
            </a:r>
            <a:r>
              <a:rPr lang="en-AU" dirty="0">
                <a:solidFill>
                  <a:schemeClr val="accent1"/>
                </a:solidFill>
              </a:rPr>
              <a:t>”</a:t>
            </a:r>
            <a:endParaRPr lang="en-AU" dirty="0"/>
          </a:p>
        </p:txBody>
      </p:sp>
      <p:sp>
        <p:nvSpPr>
          <p:cNvPr id="3" name="Content Placeholder 2"/>
          <p:cNvSpPr>
            <a:spLocks noGrp="1"/>
          </p:cNvSpPr>
          <p:nvPr>
            <p:ph idx="1"/>
          </p:nvPr>
        </p:nvSpPr>
        <p:spPr>
          <a:xfrm>
            <a:off x="720000" y="1851670"/>
            <a:ext cx="7920000" cy="2828330"/>
          </a:xfrm>
        </p:spPr>
        <p:txBody>
          <a:bodyPr>
            <a:normAutofit/>
          </a:bodyPr>
          <a:lstStyle/>
          <a:p>
            <a:pPr marL="0" indent="0">
              <a:buNone/>
            </a:pPr>
            <a:r>
              <a:rPr lang="en-AU" dirty="0"/>
              <a:t>The purpose of this part of the module is </a:t>
            </a:r>
          </a:p>
          <a:p>
            <a:r>
              <a:rPr lang="en-AU" dirty="0"/>
              <a:t>to examine some arguments and evidence from high level commentary; and</a:t>
            </a:r>
          </a:p>
          <a:p>
            <a:r>
              <a:rPr lang="en-AU" dirty="0"/>
              <a:t>to reflect on the extent to which such approaches are part of current </a:t>
            </a:r>
            <a:r>
              <a:rPr lang="en-AU" dirty="0" smtClean="0"/>
              <a:t>practice.</a:t>
            </a:r>
            <a:endParaRPr lang="en-AU" dirty="0"/>
          </a:p>
          <a:p>
            <a:pPr marL="0" marR="0" lvl="0" indent="0" defTabSz="914400" eaLnBrk="1" fontAlgn="auto" latinLnBrk="0" hangingPunct="1">
              <a:lnSpc>
                <a:spcPct val="100000"/>
              </a:lnSpc>
              <a:spcBef>
                <a:spcPts val="0"/>
              </a:spcBef>
              <a:spcAft>
                <a:spcPts val="0"/>
              </a:spcAft>
              <a:buClrTx/>
              <a:buSzTx/>
              <a:buFontTx/>
              <a:buNone/>
              <a:tabLst/>
              <a:defRPr/>
            </a:pPr>
            <a:endParaRPr lang="en-AU" sz="2200" dirty="0"/>
          </a:p>
        </p:txBody>
      </p:sp>
      <p:sp>
        <p:nvSpPr>
          <p:cNvPr id="4" name="Slide Number Placeholder 3"/>
          <p:cNvSpPr>
            <a:spLocks noGrp="1"/>
          </p:cNvSpPr>
          <p:nvPr>
            <p:ph type="sldNum" sz="quarter" idx="12"/>
          </p:nvPr>
        </p:nvSpPr>
        <p:spPr/>
        <p:txBody>
          <a:bodyPr/>
          <a:lstStyle/>
          <a:p>
            <a:fld id="{D1BBEFB1-45C7-4049-B073-B343CB1F5C4A}" type="slidenum">
              <a:rPr lang="en-AU" smtClean="0"/>
              <a:t>8</a:t>
            </a:fld>
            <a:endParaRPr lang="en-AU" dirty="0"/>
          </a:p>
        </p:txBody>
      </p:sp>
    </p:spTree>
    <p:extLst>
      <p:ext uri="{BB962C8B-B14F-4D97-AF65-F5344CB8AC3E}">
        <p14:creationId xmlns:p14="http://schemas.microsoft.com/office/powerpoint/2010/main" val="427374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0" dirty="0">
                <a:solidFill>
                  <a:schemeClr val="accent1"/>
                </a:solidFill>
              </a:rPr>
              <a:t>There is support world wide for posing challenges to students to support their learning of mathematics</a:t>
            </a:r>
            <a:endParaRPr lang="en-AU" dirty="0"/>
          </a:p>
        </p:txBody>
      </p:sp>
      <p:sp>
        <p:nvSpPr>
          <p:cNvPr id="3" name="Content Placeholder 2"/>
          <p:cNvSpPr>
            <a:spLocks noGrp="1"/>
          </p:cNvSpPr>
          <p:nvPr>
            <p:ph idx="1"/>
          </p:nvPr>
        </p:nvSpPr>
        <p:spPr>
          <a:xfrm>
            <a:off x="720000" y="2232000"/>
            <a:ext cx="7920000" cy="2520000"/>
          </a:xfrm>
        </p:spPr>
        <p:txBody>
          <a:bodyPr/>
          <a:lstStyle/>
          <a:p>
            <a:pPr marL="0" indent="0">
              <a:buNone/>
            </a:pPr>
            <a:r>
              <a:rPr lang="en-AU" dirty="0"/>
              <a:t>After some statements and quotes that support the notion of challenge, you will be asked to reflect on which ideas are already part of your practice and which might influence you to try something new.</a:t>
            </a:r>
          </a:p>
          <a:p>
            <a:endParaRPr lang="en-AU" dirty="0"/>
          </a:p>
        </p:txBody>
      </p:sp>
      <p:sp>
        <p:nvSpPr>
          <p:cNvPr id="4" name="Slide Number Placeholder 3"/>
          <p:cNvSpPr>
            <a:spLocks noGrp="1"/>
          </p:cNvSpPr>
          <p:nvPr>
            <p:ph type="sldNum" sz="quarter" idx="12"/>
          </p:nvPr>
        </p:nvSpPr>
        <p:spPr/>
        <p:txBody>
          <a:bodyPr/>
          <a:lstStyle/>
          <a:p>
            <a:fld id="{D1BBEFB1-45C7-4049-B073-B343CB1F5C4A}" type="slidenum">
              <a:rPr lang="en-AU" smtClean="0"/>
              <a:t>9</a:t>
            </a:fld>
            <a:endParaRPr lang="en-AU"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4355916"/>
            <a:ext cx="648084" cy="648084"/>
          </a:xfrm>
          <a:prstGeom prst="rect">
            <a:avLst/>
          </a:prstGeom>
        </p:spPr>
      </p:pic>
    </p:spTree>
    <p:extLst>
      <p:ext uri="{BB962C8B-B14F-4D97-AF65-F5344CB8AC3E}">
        <p14:creationId xmlns:p14="http://schemas.microsoft.com/office/powerpoint/2010/main" val="1028968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6" id="{A0D193CC-76EE-4878-838D-47BE12D94ADE}" vid="{C5BFC58A-78A4-435B-BBDE-6D83B7170BD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6" id="{A0D193CC-76EE-4878-838D-47BE12D94ADE}" vid="{8912C857-D4AD-4E07-B424-61AD33B1F6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reSolve PPT_16.9_05 - Shine Dome</Template>
  <TotalTime>625</TotalTime>
  <Words>2694</Words>
  <Application>Microsoft Office PowerPoint</Application>
  <PresentationFormat>On-screen Show (16:9)</PresentationFormat>
  <Paragraphs>223</Paragraphs>
  <Slides>26</Slides>
  <Notes>24</Notes>
  <HiddenSlides>0</HiddenSlides>
  <MMClips>20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Dotum</vt:lpstr>
      <vt:lpstr>Arial</vt:lpstr>
      <vt:lpstr>Calibri</vt:lpstr>
      <vt:lpstr>Times New Roman</vt:lpstr>
      <vt:lpstr>Office Theme</vt:lpstr>
      <vt:lpstr>1_Office Theme</vt:lpstr>
      <vt:lpstr>PowerPoint Presentation</vt:lpstr>
      <vt:lpstr>MODULE 4  The role of challenging mathematical experiences in activating thinking of all students</vt:lpstr>
      <vt:lpstr>If you are working through parts of this module by yourself or in a small group …</vt:lpstr>
      <vt:lpstr>In particular, this module addresses these statements from the Protocol</vt:lpstr>
      <vt:lpstr>The Protocol also includes the following statement</vt:lpstr>
      <vt:lpstr>This module addresses (in particular) the following AITSL Teaching Standards:</vt:lpstr>
      <vt:lpstr>At the end of the module we will discuss the following questions. Make notes on the handout as you work through the module.</vt:lpstr>
      <vt:lpstr>Part 2: Considering the nature of “challenge”</vt:lpstr>
      <vt:lpstr>There is support world wide for posing challenges to students to support their learning of mathematics</vt:lpstr>
      <vt:lpstr>Module 1 includes consideration of the spirit of inquiry</vt:lpstr>
      <vt:lpstr>Module 2 emphasised the critical role of tasks in engaging students in learning mathematics</vt:lpstr>
      <vt:lpstr>And those tasks should be challenging</vt:lpstr>
      <vt:lpstr>PISA in Focus 37 use the term “cognitive activation”…</vt:lpstr>
      <vt:lpstr>Of course “challenge” must be productive …</vt:lpstr>
      <vt:lpstr>Productive struggle is not just for high achievers</vt:lpstr>
      <vt:lpstr>Does this argument make sense?</vt:lpstr>
      <vt:lpstr>Which ideas from the previous slides are  a) already central to your planning and practice?  b) something you would consider trying?</vt:lpstr>
      <vt:lpstr>Part 4: Encouraging students to take up challenges</vt:lpstr>
      <vt:lpstr>There is widespread attention in schools to risk taking, resilience, persistence, …</vt:lpstr>
      <vt:lpstr>“Mindsets” offer us a helpful metaphor</vt:lpstr>
      <vt:lpstr>Students with a growth mindset: </vt:lpstr>
      <vt:lpstr>Students with a fixed mindset:</vt:lpstr>
      <vt:lpstr>You can have high achievers with a fixed mindset</vt:lpstr>
      <vt:lpstr>Teachers can change mindsets through…</vt:lpstr>
      <vt:lpstr>How do you feel when you are watching this?</vt:lpstr>
      <vt:lpstr>What do I do? What can I do?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McDonough</dc:creator>
  <cp:lastModifiedBy>Peter Sullivan</cp:lastModifiedBy>
  <cp:revision>118</cp:revision>
  <dcterms:created xsi:type="dcterms:W3CDTF">2017-12-14T05:23:40Z</dcterms:created>
  <dcterms:modified xsi:type="dcterms:W3CDTF">2017-12-18T08:07:13Z</dcterms:modified>
</cp:coreProperties>
</file>