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57" r:id="rId3"/>
    <p:sldId id="274" r:id="rId4"/>
    <p:sldId id="271" r:id="rId5"/>
    <p:sldId id="272" r:id="rId6"/>
    <p:sldId id="258" r:id="rId7"/>
    <p:sldId id="273" r:id="rId8"/>
    <p:sldId id="268" r:id="rId9"/>
    <p:sldId id="275" r:id="rId10"/>
    <p:sldId id="269" r:id="rId11"/>
    <p:sldId id="276" r:id="rId12"/>
    <p:sldId id="277" r:id="rId13"/>
    <p:sldId id="278" r:id="rId14"/>
    <p:sldId id="279" r:id="rId15"/>
    <p:sldId id="280" r:id="rId16"/>
    <p:sldId id="284" r:id="rId17"/>
    <p:sldId id="281" r:id="rId18"/>
    <p:sldId id="283" r:id="rId19"/>
    <p:sldId id="282" r:id="rId20"/>
  </p:sldIdLst>
  <p:sldSz cx="9144000" cy="6858000" type="screen4x3"/>
  <p:notesSz cx="6805613" cy="9939338"/>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12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CDF0E59C-7FE3-4406-9187-1B82D46EFAD3}" type="datetimeFigureOut">
              <a:rPr lang="en-AU" smtClean="0"/>
              <a:pPr/>
              <a:t>3/05/2017</a:t>
            </a:fld>
            <a:endParaRPr lang="en-AU"/>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30A1D7A0-985C-42F4-91C8-4869B54656B1}" type="slidenum">
              <a:rPr lang="en-AU" smtClean="0"/>
              <a:pPr/>
              <a:t>‹#›</a:t>
            </a:fld>
            <a:endParaRPr lang="en-AU"/>
          </a:p>
        </p:txBody>
      </p:sp>
    </p:spTree>
    <p:extLst>
      <p:ext uri="{BB962C8B-B14F-4D97-AF65-F5344CB8AC3E}">
        <p14:creationId xmlns:p14="http://schemas.microsoft.com/office/powerpoint/2010/main" val="3895615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0CA815F9-07CF-4546-8C91-867FDAAFE4A2}" type="datetimeFigureOut">
              <a:rPr lang="en-AU" smtClean="0"/>
              <a:pPr/>
              <a:t>3/05/2017</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865077DA-96C9-4704-B432-670BB8C97549}" type="slidenum">
              <a:rPr lang="en-AU" smtClean="0"/>
              <a:pPr/>
              <a:t>‹#›</a:t>
            </a:fld>
            <a:endParaRPr lang="en-AU"/>
          </a:p>
        </p:txBody>
      </p:sp>
    </p:spTree>
    <p:extLst>
      <p:ext uri="{BB962C8B-B14F-4D97-AF65-F5344CB8AC3E}">
        <p14:creationId xmlns:p14="http://schemas.microsoft.com/office/powerpoint/2010/main" val="34412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B1F765-E491-4550-ADBB-A8C4C1A86C1E}" type="datetimeFigureOut">
              <a:rPr lang="en-US" smtClean="0"/>
              <a:pPr/>
              <a:t>5/3/2017</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B05E11-4853-49D1-9E2B-E9CAD2CDD7D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B1F765-E491-4550-ADBB-A8C4C1A86C1E}" type="datetimeFigureOut">
              <a:rPr lang="en-US" smtClean="0"/>
              <a:pPr/>
              <a:t>5/3/2017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B05E11-4853-49D1-9E2B-E9CAD2CDD7D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B1F765-E491-4550-ADBB-A8C4C1A86C1E}" type="datetimeFigureOut">
              <a:rPr lang="en-US" smtClean="0"/>
              <a:pPr/>
              <a:t>5/3/2017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B05E11-4853-49D1-9E2B-E9CAD2CDD7D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B1F765-E491-4550-ADBB-A8C4C1A86C1E}" type="datetimeFigureOut">
              <a:rPr lang="en-US" smtClean="0"/>
              <a:pPr/>
              <a:t>5/3/2017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B05E11-4853-49D1-9E2B-E9CAD2CDD7D9}" type="slidenum">
              <a:rPr lang="en-AU" smtClean="0"/>
              <a:pPr/>
              <a:t>‹#›</a:t>
            </a:fld>
            <a:endParaRPr lang="en-AU"/>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B1F765-E491-4550-ADBB-A8C4C1A86C1E}" type="datetimeFigureOut">
              <a:rPr lang="en-US" smtClean="0"/>
              <a:pPr/>
              <a:t>5/3/2017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B05E11-4853-49D1-9E2B-E9CAD2CDD7D9}"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B1F765-E491-4550-ADBB-A8C4C1A86C1E}" type="datetimeFigureOut">
              <a:rPr lang="en-US" smtClean="0"/>
              <a:pPr/>
              <a:t>5/3/2017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B05E11-4853-49D1-9E2B-E9CAD2CDD7D9}" type="slidenum">
              <a:rPr lang="en-AU" smtClean="0"/>
              <a:pPr/>
              <a:t>‹#›</a:t>
            </a:fld>
            <a:endParaRPr lang="en-AU"/>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B1F765-E491-4550-ADBB-A8C4C1A86C1E}" type="datetimeFigureOut">
              <a:rPr lang="en-US" smtClean="0"/>
              <a:pPr/>
              <a:t>5/3/2017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FB05E11-4853-49D1-9E2B-E9CAD2CDD7D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B1F765-E491-4550-ADBB-A8C4C1A86C1E}" type="datetimeFigureOut">
              <a:rPr lang="en-US" smtClean="0"/>
              <a:pPr/>
              <a:t>5/3/2017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FB05E11-4853-49D1-9E2B-E9CAD2CDD7D9}" type="slidenum">
              <a:rPr lang="en-AU" smtClean="0"/>
              <a:pPr/>
              <a:t>‹#›</a:t>
            </a:fld>
            <a:endParaRPr lang="en-AU"/>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1F765-E491-4550-ADBB-A8C4C1A86C1E}" type="datetimeFigureOut">
              <a:rPr lang="en-US" smtClean="0"/>
              <a:pPr/>
              <a:t>5/3/2017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FB05E11-4853-49D1-9E2B-E9CAD2CDD7D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5B1F765-E491-4550-ADBB-A8C4C1A86C1E}" type="datetimeFigureOut">
              <a:rPr lang="en-US" smtClean="0"/>
              <a:pPr/>
              <a:t>5/3/2017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B05E11-4853-49D1-9E2B-E9CAD2CDD7D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B1F765-E491-4550-ADBB-A8C4C1A86C1E}" type="datetimeFigureOut">
              <a:rPr lang="en-US" smtClean="0"/>
              <a:pPr/>
              <a:t>5/3/2017</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B05E11-4853-49D1-9E2B-E9CAD2CDD7D9}"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B1F765-E491-4550-ADBB-A8C4C1A86C1E}" type="datetimeFigureOut">
              <a:rPr lang="en-US" smtClean="0"/>
              <a:pPr/>
              <a:t>5/3/2017</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B05E11-4853-49D1-9E2B-E9CAD2CDD7D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D-wpp64brL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3s0WkEU1u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908720"/>
            <a:ext cx="7772400" cy="1829761"/>
          </a:xfrm>
        </p:spPr>
        <p:txBody>
          <a:bodyPr>
            <a:normAutofit fontScale="90000"/>
          </a:bodyPr>
          <a:lstStyle/>
          <a:p>
            <a:pPr algn="ctr"/>
            <a:r>
              <a:rPr lang="en-AU" dirty="0" smtClean="0"/>
              <a:t/>
            </a:r>
            <a:br>
              <a:rPr lang="en-AU" dirty="0" smtClean="0"/>
            </a:br>
            <a:r>
              <a:rPr lang="en-AU" dirty="0" smtClean="0"/>
              <a:t/>
            </a:r>
            <a:br>
              <a:rPr lang="en-AU" dirty="0" smtClean="0"/>
            </a:br>
            <a:r>
              <a:rPr lang="en-AU" dirty="0" smtClean="0"/>
              <a:t> </a:t>
            </a:r>
            <a:r>
              <a:rPr lang="en-AU" sz="8000" dirty="0" smtClean="0"/>
              <a:t>What is critical thinking?</a:t>
            </a:r>
            <a:endParaRPr lang="en-AU" sz="8000" dirty="0"/>
          </a:p>
        </p:txBody>
      </p:sp>
      <p:pic>
        <p:nvPicPr>
          <p:cNvPr id="1026" name="Picture 2" descr="C:\Users\slabbe\AppData\Local\Microsoft\Windows\Temporary Internet Files\Content.IE5\J29MMLP3\Statue-of-The-Think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665093"/>
            <a:ext cx="1793731" cy="24056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a:bodyPr>
          <a:lstStyle/>
          <a:p>
            <a:pPr>
              <a:buNone/>
            </a:pPr>
            <a:r>
              <a:rPr lang="en-AU" b="1" dirty="0" smtClean="0"/>
              <a:t>Australian Curriculum </a:t>
            </a:r>
          </a:p>
          <a:p>
            <a:pPr>
              <a:buNone/>
            </a:pPr>
            <a:endParaRPr lang="en-AU" b="1" dirty="0"/>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Teaching Critical Thinking</a:t>
            </a:r>
            <a:endParaRPr lang="en-AU"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39479702"/>
              </p:ext>
            </p:extLst>
          </p:nvPr>
        </p:nvGraphicFramePr>
        <p:xfrm>
          <a:off x="1331640" y="1844824"/>
          <a:ext cx="7128792" cy="4536503"/>
        </p:xfrm>
        <a:graphic>
          <a:graphicData uri="http://schemas.openxmlformats.org/drawingml/2006/table">
            <a:tbl>
              <a:tblPr firstRow="1" firstCol="1" bandRow="1">
                <a:tableStyleId>{5C22544A-7EE6-4342-B048-85BDC9FD1C3A}</a:tableStyleId>
              </a:tblPr>
              <a:tblGrid>
                <a:gridCol w="3112197">
                  <a:extLst>
                    <a:ext uri="{9D8B030D-6E8A-4147-A177-3AD203B41FA5}">
                      <a16:colId xmlns:a16="http://schemas.microsoft.com/office/drawing/2014/main" val="20000"/>
                    </a:ext>
                  </a:extLst>
                </a:gridCol>
                <a:gridCol w="4016595">
                  <a:extLst>
                    <a:ext uri="{9D8B030D-6E8A-4147-A177-3AD203B41FA5}">
                      <a16:colId xmlns:a16="http://schemas.microsoft.com/office/drawing/2014/main" val="20001"/>
                    </a:ext>
                  </a:extLst>
                </a:gridCol>
              </a:tblGrid>
              <a:tr h="228867">
                <a:tc>
                  <a:txBody>
                    <a:bodyPr/>
                    <a:lstStyle/>
                    <a:p>
                      <a:pPr algn="ctr">
                        <a:lnSpc>
                          <a:spcPct val="115000"/>
                        </a:lnSpc>
                        <a:spcAft>
                          <a:spcPts val="1000"/>
                        </a:spcAft>
                      </a:pPr>
                      <a:r>
                        <a:rPr lang="en-AU" sz="1100" dirty="0">
                          <a:effectLst/>
                        </a:rPr>
                        <a:t>ELEMENT</a:t>
                      </a:r>
                      <a:endParaRPr lang="en-AU" sz="1100" dirty="0">
                        <a:effectLst/>
                        <a:latin typeface="Calibri"/>
                        <a:ea typeface="Calibri"/>
                        <a:cs typeface="Times New Roman"/>
                      </a:endParaRPr>
                    </a:p>
                  </a:txBody>
                  <a:tcPr marL="68580" marR="68580" marT="0" marB="0"/>
                </a:tc>
                <a:tc>
                  <a:txBody>
                    <a:bodyPr/>
                    <a:lstStyle/>
                    <a:p>
                      <a:pPr algn="ctr">
                        <a:lnSpc>
                          <a:spcPct val="115000"/>
                        </a:lnSpc>
                        <a:spcAft>
                          <a:spcPts val="1000"/>
                        </a:spcAft>
                      </a:pPr>
                      <a:r>
                        <a:rPr lang="en-AU" sz="1100">
                          <a:effectLst/>
                        </a:rPr>
                        <a:t>SKILLS &amp; STRATEGIES</a:t>
                      </a:r>
                      <a:endParaRPr lang="en-AU"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118391">
                <a:tc>
                  <a:txBody>
                    <a:bodyPr/>
                    <a:lstStyle/>
                    <a:p>
                      <a:pPr>
                        <a:lnSpc>
                          <a:spcPct val="115000"/>
                        </a:lnSpc>
                        <a:spcAft>
                          <a:spcPts val="1000"/>
                        </a:spcAft>
                      </a:pPr>
                      <a:r>
                        <a:rPr lang="en-AU" sz="1100">
                          <a:effectLst/>
                        </a:rPr>
                        <a:t>Inquiring – identifying, exploring and organising information and ideas</a:t>
                      </a:r>
                    </a:p>
                    <a:p>
                      <a:pPr>
                        <a:lnSpc>
                          <a:spcPct val="115000"/>
                        </a:lnSpc>
                        <a:spcAft>
                          <a:spcPts val="1000"/>
                        </a:spcAft>
                      </a:pPr>
                      <a:r>
                        <a:rPr lang="en-AU" sz="1100">
                          <a:effectLst/>
                        </a:rPr>
                        <a:t> </a:t>
                      </a:r>
                      <a:endParaRPr lang="en-AU" sz="1100">
                        <a:effectLst/>
                        <a:latin typeface="Calibri"/>
                        <a:ea typeface="Calibri"/>
                        <a:cs typeface="Times New Roman"/>
                      </a:endParaRPr>
                    </a:p>
                  </a:txBody>
                  <a:tcPr marL="68580" marR="68580" marT="0" marB="0"/>
                </a:tc>
                <a:tc>
                  <a:txBody>
                    <a:bodyPr/>
                    <a:lstStyle/>
                    <a:p>
                      <a:pPr>
                        <a:lnSpc>
                          <a:spcPct val="115000"/>
                        </a:lnSpc>
                        <a:spcAft>
                          <a:spcPts val="1000"/>
                        </a:spcAft>
                      </a:pPr>
                      <a:r>
                        <a:rPr lang="en-AU" sz="1100">
                          <a:effectLst/>
                        </a:rPr>
                        <a:t>- Pose questions</a:t>
                      </a:r>
                    </a:p>
                    <a:p>
                      <a:pPr>
                        <a:lnSpc>
                          <a:spcPct val="115000"/>
                        </a:lnSpc>
                        <a:spcAft>
                          <a:spcPts val="1000"/>
                        </a:spcAft>
                      </a:pPr>
                      <a:r>
                        <a:rPr lang="en-AU" sz="1100">
                          <a:effectLst/>
                        </a:rPr>
                        <a:t>- Identify &amp; clarify information &amp; ideas</a:t>
                      </a:r>
                    </a:p>
                    <a:p>
                      <a:pPr>
                        <a:lnSpc>
                          <a:spcPct val="115000"/>
                        </a:lnSpc>
                        <a:spcAft>
                          <a:spcPts val="1000"/>
                        </a:spcAft>
                      </a:pPr>
                      <a:r>
                        <a:rPr lang="en-AU" sz="1100">
                          <a:effectLst/>
                        </a:rPr>
                        <a:t>- Organise &amp; process information</a:t>
                      </a:r>
                      <a:endParaRPr lang="en-AU"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035427">
                <a:tc>
                  <a:txBody>
                    <a:bodyPr/>
                    <a:lstStyle/>
                    <a:p>
                      <a:pPr>
                        <a:lnSpc>
                          <a:spcPct val="115000"/>
                        </a:lnSpc>
                        <a:spcAft>
                          <a:spcPts val="1000"/>
                        </a:spcAft>
                      </a:pPr>
                      <a:r>
                        <a:rPr lang="en-AU" sz="1100">
                          <a:effectLst/>
                        </a:rPr>
                        <a:t>Generating ideas, possibilities and actions</a:t>
                      </a:r>
                    </a:p>
                    <a:p>
                      <a:pPr>
                        <a:lnSpc>
                          <a:spcPct val="115000"/>
                        </a:lnSpc>
                        <a:spcAft>
                          <a:spcPts val="1000"/>
                        </a:spcAft>
                      </a:pPr>
                      <a:r>
                        <a:rPr lang="en-AU" sz="1100">
                          <a:effectLst/>
                        </a:rPr>
                        <a:t> </a:t>
                      </a:r>
                      <a:endParaRPr lang="en-AU" sz="1100">
                        <a:effectLst/>
                        <a:latin typeface="Calibri"/>
                        <a:ea typeface="Calibri"/>
                        <a:cs typeface="Times New Roman"/>
                      </a:endParaRPr>
                    </a:p>
                  </a:txBody>
                  <a:tcPr marL="68580" marR="68580" marT="0" marB="0"/>
                </a:tc>
                <a:tc>
                  <a:txBody>
                    <a:bodyPr/>
                    <a:lstStyle/>
                    <a:p>
                      <a:pPr>
                        <a:lnSpc>
                          <a:spcPct val="115000"/>
                        </a:lnSpc>
                        <a:spcAft>
                          <a:spcPts val="1000"/>
                        </a:spcAft>
                      </a:pPr>
                      <a:r>
                        <a:rPr lang="en-AU" sz="1100">
                          <a:effectLst/>
                        </a:rPr>
                        <a:t>- Imagine possibilities &amp; connect ideas</a:t>
                      </a:r>
                    </a:p>
                    <a:p>
                      <a:pPr>
                        <a:lnSpc>
                          <a:spcPct val="115000"/>
                        </a:lnSpc>
                        <a:spcAft>
                          <a:spcPts val="1000"/>
                        </a:spcAft>
                      </a:pPr>
                      <a:r>
                        <a:rPr lang="en-AU" sz="1100">
                          <a:effectLst/>
                        </a:rPr>
                        <a:t>- Consider alternatives</a:t>
                      </a:r>
                    </a:p>
                    <a:p>
                      <a:pPr>
                        <a:lnSpc>
                          <a:spcPct val="115000"/>
                        </a:lnSpc>
                        <a:spcAft>
                          <a:spcPts val="1000"/>
                        </a:spcAft>
                      </a:pPr>
                      <a:r>
                        <a:rPr lang="en-AU" sz="1100">
                          <a:effectLst/>
                        </a:rPr>
                        <a:t>- Seek solutions &amp; put ideas into action</a:t>
                      </a:r>
                      <a:endParaRPr lang="en-AU"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035427">
                <a:tc>
                  <a:txBody>
                    <a:bodyPr/>
                    <a:lstStyle/>
                    <a:p>
                      <a:pPr>
                        <a:lnSpc>
                          <a:spcPct val="115000"/>
                        </a:lnSpc>
                        <a:spcAft>
                          <a:spcPts val="1000"/>
                        </a:spcAft>
                      </a:pPr>
                      <a:r>
                        <a:rPr lang="en-AU" sz="1100">
                          <a:effectLst/>
                        </a:rPr>
                        <a:t>Reflecting on thinking and processes</a:t>
                      </a:r>
                    </a:p>
                    <a:p>
                      <a:pPr>
                        <a:lnSpc>
                          <a:spcPct val="115000"/>
                        </a:lnSpc>
                        <a:spcAft>
                          <a:spcPts val="1000"/>
                        </a:spcAft>
                      </a:pPr>
                      <a:r>
                        <a:rPr lang="en-AU" sz="1100">
                          <a:effectLst/>
                        </a:rPr>
                        <a:t> </a:t>
                      </a:r>
                      <a:endParaRPr lang="en-AU" sz="1100">
                        <a:effectLst/>
                        <a:latin typeface="Calibri"/>
                        <a:ea typeface="Calibri"/>
                        <a:cs typeface="Times New Roman"/>
                      </a:endParaRPr>
                    </a:p>
                  </a:txBody>
                  <a:tcPr marL="68580" marR="68580" marT="0" marB="0"/>
                </a:tc>
                <a:tc>
                  <a:txBody>
                    <a:bodyPr/>
                    <a:lstStyle/>
                    <a:p>
                      <a:pPr>
                        <a:lnSpc>
                          <a:spcPct val="115000"/>
                        </a:lnSpc>
                        <a:spcAft>
                          <a:spcPts val="1000"/>
                        </a:spcAft>
                      </a:pPr>
                      <a:r>
                        <a:rPr lang="en-AU" sz="1100" dirty="0">
                          <a:effectLst/>
                        </a:rPr>
                        <a:t>- Thinking about thinking</a:t>
                      </a:r>
                    </a:p>
                    <a:p>
                      <a:pPr>
                        <a:lnSpc>
                          <a:spcPct val="115000"/>
                        </a:lnSpc>
                        <a:spcAft>
                          <a:spcPts val="1000"/>
                        </a:spcAft>
                      </a:pPr>
                      <a:r>
                        <a:rPr lang="en-AU" sz="1100" dirty="0">
                          <a:effectLst/>
                        </a:rPr>
                        <a:t>- Reflect on processes</a:t>
                      </a:r>
                    </a:p>
                    <a:p>
                      <a:pPr>
                        <a:lnSpc>
                          <a:spcPct val="115000"/>
                        </a:lnSpc>
                        <a:spcAft>
                          <a:spcPts val="1000"/>
                        </a:spcAft>
                      </a:pPr>
                      <a:r>
                        <a:rPr lang="en-AU" sz="1100" dirty="0">
                          <a:effectLst/>
                        </a:rPr>
                        <a:t>- Transfer knowledge into new contexts</a:t>
                      </a: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118391">
                <a:tc>
                  <a:txBody>
                    <a:bodyPr/>
                    <a:lstStyle/>
                    <a:p>
                      <a:pPr>
                        <a:lnSpc>
                          <a:spcPct val="115000"/>
                        </a:lnSpc>
                        <a:spcAft>
                          <a:spcPts val="1000"/>
                        </a:spcAft>
                      </a:pPr>
                      <a:r>
                        <a:rPr lang="en-AU" sz="1100">
                          <a:effectLst/>
                        </a:rPr>
                        <a:t>Analysing, synthesising and evaluating reasoning and procedures</a:t>
                      </a:r>
                    </a:p>
                    <a:p>
                      <a:pPr>
                        <a:lnSpc>
                          <a:spcPct val="115000"/>
                        </a:lnSpc>
                        <a:spcAft>
                          <a:spcPts val="1000"/>
                        </a:spcAft>
                      </a:pPr>
                      <a:r>
                        <a:rPr lang="en-AU" sz="1100">
                          <a:effectLst/>
                        </a:rPr>
                        <a:t> </a:t>
                      </a:r>
                      <a:endParaRPr lang="en-AU" sz="1100">
                        <a:effectLst/>
                        <a:latin typeface="Calibri"/>
                        <a:ea typeface="Calibri"/>
                        <a:cs typeface="Times New Roman"/>
                      </a:endParaRPr>
                    </a:p>
                  </a:txBody>
                  <a:tcPr marL="68580" marR="68580" marT="0" marB="0"/>
                </a:tc>
                <a:tc>
                  <a:txBody>
                    <a:bodyPr/>
                    <a:lstStyle/>
                    <a:p>
                      <a:pPr>
                        <a:lnSpc>
                          <a:spcPct val="115000"/>
                        </a:lnSpc>
                        <a:spcAft>
                          <a:spcPts val="1000"/>
                        </a:spcAft>
                      </a:pPr>
                      <a:r>
                        <a:rPr lang="en-AU" sz="1100" dirty="0">
                          <a:effectLst/>
                        </a:rPr>
                        <a:t>- Apply logic &amp; reasoning</a:t>
                      </a:r>
                    </a:p>
                    <a:p>
                      <a:pPr>
                        <a:lnSpc>
                          <a:spcPct val="115000"/>
                        </a:lnSpc>
                        <a:spcAft>
                          <a:spcPts val="1000"/>
                        </a:spcAft>
                      </a:pPr>
                      <a:r>
                        <a:rPr lang="en-AU" sz="1100" dirty="0">
                          <a:effectLst/>
                        </a:rPr>
                        <a:t>- Draw conclusions &amp; design a course of action</a:t>
                      </a:r>
                    </a:p>
                    <a:p>
                      <a:pPr>
                        <a:lnSpc>
                          <a:spcPct val="115000"/>
                        </a:lnSpc>
                        <a:spcAft>
                          <a:spcPts val="1000"/>
                        </a:spcAft>
                      </a:pPr>
                      <a:r>
                        <a:rPr lang="en-AU" sz="1100" dirty="0">
                          <a:effectLst/>
                        </a:rPr>
                        <a:t>- Evaluate procedures &amp; outcomes</a:t>
                      </a: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lnSpcReduction="10000"/>
          </a:bodyPr>
          <a:lstStyle/>
          <a:p>
            <a:pPr>
              <a:buNone/>
            </a:pPr>
            <a:r>
              <a:rPr lang="en-AU" b="1" dirty="0" smtClean="0"/>
              <a:t>Australian Curriculum Learning Continuum Examples</a:t>
            </a:r>
          </a:p>
          <a:p>
            <a:pPr>
              <a:buNone/>
            </a:pPr>
            <a:r>
              <a:rPr lang="en-AU" b="1" u="sng" dirty="0" smtClean="0"/>
              <a:t>Inquiring</a:t>
            </a:r>
          </a:p>
          <a:p>
            <a:pPr>
              <a:buNone/>
            </a:pPr>
            <a:r>
              <a:rPr lang="en-AU" dirty="0" smtClean="0"/>
              <a:t>By the end of Kindergarten …</a:t>
            </a:r>
          </a:p>
          <a:p>
            <a:pPr>
              <a:buNone/>
            </a:pPr>
            <a:r>
              <a:rPr lang="en-AU" dirty="0" smtClean="0"/>
              <a:t>~ Poses factual and exploratory questions based on personal interests and experiences</a:t>
            </a:r>
          </a:p>
          <a:p>
            <a:pPr>
              <a:buNone/>
            </a:pPr>
            <a:r>
              <a:rPr lang="en-AU" b="1" dirty="0" smtClean="0"/>
              <a:t>e.g. asking why events make people happy or sad</a:t>
            </a:r>
          </a:p>
          <a:p>
            <a:pPr>
              <a:buNone/>
            </a:pPr>
            <a:endParaRPr lang="en-AU" dirty="0"/>
          </a:p>
          <a:p>
            <a:pPr>
              <a:buNone/>
            </a:pPr>
            <a:r>
              <a:rPr lang="en-AU" dirty="0" smtClean="0"/>
              <a:t>By the end of Year 2…</a:t>
            </a:r>
          </a:p>
          <a:p>
            <a:pPr>
              <a:buNone/>
            </a:pPr>
            <a:r>
              <a:rPr lang="en-AU" dirty="0" smtClean="0"/>
              <a:t>~ poses questions to identify and clarify issues and compare information</a:t>
            </a:r>
          </a:p>
          <a:p>
            <a:pPr>
              <a:buNone/>
            </a:pPr>
            <a:r>
              <a:rPr lang="en-AU" b="1" dirty="0" smtClean="0"/>
              <a:t>e.g. asking how and why certain actions and events </a:t>
            </a:r>
            <a:r>
              <a:rPr lang="en-AU" b="1" dirty="0" err="1" smtClean="0"/>
              <a:t>occured</a:t>
            </a:r>
            <a:r>
              <a:rPr lang="en-AU" dirty="0" smtClean="0"/>
              <a:t> </a:t>
            </a:r>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Teaching Critical Thinking</a:t>
            </a:r>
            <a:endParaRPr lang="en-AU" dirty="0">
              <a:solidFill>
                <a:schemeClr val="accent1">
                  <a:lumMod val="75000"/>
                </a:schemeClr>
              </a:solidFill>
            </a:endParaRPr>
          </a:p>
        </p:txBody>
      </p:sp>
    </p:spTree>
    <p:extLst>
      <p:ext uri="{BB962C8B-B14F-4D97-AF65-F5344CB8AC3E}">
        <p14:creationId xmlns:p14="http://schemas.microsoft.com/office/powerpoint/2010/main" val="1475662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lnSpcReduction="10000"/>
          </a:bodyPr>
          <a:lstStyle/>
          <a:p>
            <a:pPr>
              <a:buNone/>
            </a:pPr>
            <a:r>
              <a:rPr lang="en-AU" b="1" dirty="0" smtClean="0"/>
              <a:t>Australian Curriculum Learning Continuum Examples</a:t>
            </a:r>
          </a:p>
          <a:p>
            <a:pPr>
              <a:buNone/>
            </a:pPr>
            <a:r>
              <a:rPr lang="en-AU" b="1" u="sng" dirty="0" smtClean="0"/>
              <a:t>Generating ideas, possibilities &amp; actions</a:t>
            </a:r>
          </a:p>
          <a:p>
            <a:pPr>
              <a:buNone/>
            </a:pPr>
            <a:r>
              <a:rPr lang="en-AU" dirty="0" smtClean="0"/>
              <a:t>By the end of Kindergarten …</a:t>
            </a:r>
          </a:p>
          <a:p>
            <a:pPr>
              <a:buNone/>
            </a:pPr>
            <a:r>
              <a:rPr lang="en-AU" dirty="0" smtClean="0"/>
              <a:t>~ Predicts what might happen in a given situation and when putting ideas into action</a:t>
            </a:r>
          </a:p>
          <a:p>
            <a:pPr>
              <a:buNone/>
            </a:pPr>
            <a:r>
              <a:rPr lang="en-AU" b="1" dirty="0" smtClean="0"/>
              <a:t>e.g. suggesting different endings to a story</a:t>
            </a:r>
          </a:p>
          <a:p>
            <a:pPr>
              <a:buNone/>
            </a:pPr>
            <a:endParaRPr lang="en-AU" dirty="0"/>
          </a:p>
          <a:p>
            <a:pPr>
              <a:buNone/>
            </a:pPr>
            <a:r>
              <a:rPr lang="en-AU" dirty="0" smtClean="0"/>
              <a:t>By the end of Year 2…</a:t>
            </a:r>
          </a:p>
          <a:p>
            <a:pPr>
              <a:buNone/>
            </a:pPr>
            <a:r>
              <a:rPr lang="en-AU" dirty="0" smtClean="0"/>
              <a:t>~ investigates options and predicts possible outcomes</a:t>
            </a:r>
          </a:p>
          <a:p>
            <a:pPr>
              <a:buNone/>
            </a:pPr>
            <a:r>
              <a:rPr lang="en-AU" b="1" dirty="0" smtClean="0"/>
              <a:t>e.g. exploring identified problems and ways of overcoming them</a:t>
            </a:r>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Teaching Critical Thinking</a:t>
            </a:r>
            <a:endParaRPr lang="en-AU" dirty="0">
              <a:solidFill>
                <a:schemeClr val="accent1">
                  <a:lumMod val="75000"/>
                </a:schemeClr>
              </a:solidFill>
            </a:endParaRPr>
          </a:p>
        </p:txBody>
      </p:sp>
    </p:spTree>
    <p:extLst>
      <p:ext uri="{BB962C8B-B14F-4D97-AF65-F5344CB8AC3E}">
        <p14:creationId xmlns:p14="http://schemas.microsoft.com/office/powerpoint/2010/main" val="194183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lnSpcReduction="10000"/>
          </a:bodyPr>
          <a:lstStyle/>
          <a:p>
            <a:pPr>
              <a:buNone/>
            </a:pPr>
            <a:r>
              <a:rPr lang="en-AU" b="1" dirty="0" smtClean="0"/>
              <a:t>Australian Curriculum Learning Continuum Examples</a:t>
            </a:r>
          </a:p>
          <a:p>
            <a:pPr>
              <a:buNone/>
            </a:pPr>
            <a:r>
              <a:rPr lang="en-AU" b="1" u="sng" dirty="0" smtClean="0"/>
              <a:t>Analysing, synthesising and evaluating</a:t>
            </a:r>
          </a:p>
          <a:p>
            <a:pPr>
              <a:buNone/>
            </a:pPr>
            <a:r>
              <a:rPr lang="en-AU" dirty="0" smtClean="0"/>
              <a:t>By the end of Kindergarten …</a:t>
            </a:r>
          </a:p>
          <a:p>
            <a:pPr>
              <a:buNone/>
            </a:pPr>
            <a:r>
              <a:rPr lang="en-AU" dirty="0" smtClean="0"/>
              <a:t>~ Identify the thinking used to solve problems in given situations</a:t>
            </a:r>
          </a:p>
          <a:p>
            <a:pPr>
              <a:buNone/>
            </a:pPr>
            <a:r>
              <a:rPr lang="en-AU" b="1" dirty="0" smtClean="0"/>
              <a:t>e.g. asking how dilemmas in narratives were solved</a:t>
            </a:r>
          </a:p>
          <a:p>
            <a:pPr>
              <a:buNone/>
            </a:pPr>
            <a:endParaRPr lang="en-AU" dirty="0"/>
          </a:p>
          <a:p>
            <a:pPr>
              <a:buNone/>
            </a:pPr>
            <a:r>
              <a:rPr lang="en-AU" dirty="0" smtClean="0"/>
              <a:t>By the end of Year 2</a:t>
            </a:r>
          </a:p>
          <a:p>
            <a:pPr>
              <a:buNone/>
            </a:pPr>
            <a:r>
              <a:rPr lang="en-AU" dirty="0" smtClean="0"/>
              <a:t>~ identify reasoning used in choices in specific situations</a:t>
            </a:r>
          </a:p>
          <a:p>
            <a:pPr>
              <a:buNone/>
            </a:pPr>
            <a:r>
              <a:rPr lang="en-AU" b="1" dirty="0" smtClean="0"/>
              <a:t>e.g. asking what course of action was most logical and why</a:t>
            </a:r>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Teaching Critical Thinking</a:t>
            </a:r>
            <a:endParaRPr lang="en-AU" dirty="0">
              <a:solidFill>
                <a:schemeClr val="accent1">
                  <a:lumMod val="75000"/>
                </a:schemeClr>
              </a:solidFill>
            </a:endParaRPr>
          </a:p>
        </p:txBody>
      </p:sp>
    </p:spTree>
    <p:extLst>
      <p:ext uri="{BB962C8B-B14F-4D97-AF65-F5344CB8AC3E}">
        <p14:creationId xmlns:p14="http://schemas.microsoft.com/office/powerpoint/2010/main" val="3408782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a:bodyPr>
          <a:lstStyle/>
          <a:p>
            <a:r>
              <a:rPr lang="en-AU" dirty="0" smtClean="0"/>
              <a:t>Ask open-ended questions</a:t>
            </a:r>
          </a:p>
          <a:p>
            <a:r>
              <a:rPr lang="en-AU" dirty="0" smtClean="0"/>
              <a:t>Categorize and classify </a:t>
            </a:r>
          </a:p>
          <a:p>
            <a:r>
              <a:rPr lang="en-AU" dirty="0" smtClean="0"/>
              <a:t>Compare and contrast items and topics</a:t>
            </a:r>
          </a:p>
          <a:p>
            <a:r>
              <a:rPr lang="en-AU" dirty="0" smtClean="0"/>
              <a:t>Observe and draw conclusions</a:t>
            </a:r>
          </a:p>
          <a:p>
            <a:r>
              <a:rPr lang="en-AU" dirty="0" smtClean="0"/>
              <a:t>Work in groups to be exposed to the thought processes of their peers</a:t>
            </a:r>
          </a:p>
          <a:p>
            <a:r>
              <a:rPr lang="en-AU" dirty="0" smtClean="0"/>
              <a:t>Make decisions – consider pros and cons and evaluate the decision later.</a:t>
            </a:r>
          </a:p>
          <a:p>
            <a:r>
              <a:rPr lang="en-AU" dirty="0" smtClean="0"/>
              <a:t>Find patterns / make connections</a:t>
            </a:r>
          </a:p>
          <a:p>
            <a:pPr marL="109728" indent="0">
              <a:buNone/>
            </a:pPr>
            <a:r>
              <a:rPr lang="en-AU" dirty="0">
                <a:hlinkClick r:id="rId2"/>
              </a:rPr>
              <a:t>https://</a:t>
            </a:r>
            <a:r>
              <a:rPr lang="en-AU" dirty="0" smtClean="0">
                <a:hlinkClick r:id="rId2"/>
              </a:rPr>
              <a:t>www.youtube.com/watch?v=D-wpp64brLk</a:t>
            </a:r>
            <a:endParaRPr lang="en-AU" dirty="0" smtClean="0"/>
          </a:p>
          <a:p>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Developing Critical Thinking</a:t>
            </a:r>
            <a:endParaRPr lang="en-AU" dirty="0">
              <a:solidFill>
                <a:schemeClr val="accent1">
                  <a:lumMod val="75000"/>
                </a:schemeClr>
              </a:solidFill>
            </a:endParaRPr>
          </a:p>
        </p:txBody>
      </p:sp>
    </p:spTree>
    <p:extLst>
      <p:ext uri="{BB962C8B-B14F-4D97-AF65-F5344CB8AC3E}">
        <p14:creationId xmlns:p14="http://schemas.microsoft.com/office/powerpoint/2010/main" val="3353487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lnSpcReduction="10000"/>
          </a:bodyPr>
          <a:lstStyle/>
          <a:p>
            <a:pPr marL="109728" indent="0">
              <a:buNone/>
            </a:pPr>
            <a:endParaRPr lang="en-AU" b="1" u="sng" dirty="0" smtClean="0"/>
          </a:p>
          <a:p>
            <a:pPr marL="109728" indent="0">
              <a:buNone/>
            </a:pPr>
            <a:r>
              <a:rPr lang="en-AU" i="1" dirty="0" smtClean="0"/>
              <a:t>Activities that foster critical and creative thinking should include both independent and collaborative tasks, and entail some sort of transition or tension between ways of thinking. </a:t>
            </a:r>
          </a:p>
          <a:p>
            <a:pPr marL="109728" indent="0">
              <a:buNone/>
            </a:pPr>
            <a:r>
              <a:rPr lang="en-AU" i="1" dirty="0" smtClean="0"/>
              <a:t>They should be challenging and engaging, and contain approaches that are within the ability range of the learners, but also challenge them to think logically, reason, be open-minded, seek alternatives, inquire into possibilities, be innovative risk-takers and use their imagination.</a:t>
            </a:r>
          </a:p>
          <a:p>
            <a:pPr marL="109728" indent="0">
              <a:buNone/>
            </a:pPr>
            <a:r>
              <a:rPr lang="en-AU" i="1" dirty="0" smtClean="0"/>
              <a:t>~ Australian Curriculum</a:t>
            </a:r>
            <a:endParaRPr lang="en-AU" i="1"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 Critical Thinking Teaching Strategies</a:t>
            </a:r>
            <a:endParaRPr lang="en-AU" dirty="0">
              <a:solidFill>
                <a:schemeClr val="accent1">
                  <a:lumMod val="75000"/>
                </a:schemeClr>
              </a:solidFill>
            </a:endParaRPr>
          </a:p>
        </p:txBody>
      </p:sp>
    </p:spTree>
    <p:extLst>
      <p:ext uri="{BB962C8B-B14F-4D97-AF65-F5344CB8AC3E}">
        <p14:creationId xmlns:p14="http://schemas.microsoft.com/office/powerpoint/2010/main" val="886485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a:bodyPr>
          <a:lstStyle/>
          <a:p>
            <a:pPr marL="109728" indent="0">
              <a:buNone/>
            </a:pPr>
            <a:r>
              <a:rPr lang="en-AU" b="1" u="sng" dirty="0" smtClean="0"/>
              <a:t>Six Thinking Hats</a:t>
            </a:r>
          </a:p>
          <a:p>
            <a:r>
              <a:rPr lang="en-AU" dirty="0" smtClean="0"/>
              <a:t>White Hat – Identifying the relevant information</a:t>
            </a:r>
          </a:p>
          <a:p>
            <a:r>
              <a:rPr lang="en-AU" dirty="0" smtClean="0"/>
              <a:t>Red hat – Identifying personal feelings, preferences and those of others</a:t>
            </a:r>
          </a:p>
          <a:p>
            <a:r>
              <a:rPr lang="en-AU" dirty="0" smtClean="0"/>
              <a:t>Black Hat – Analysing risks, testing practicalities</a:t>
            </a:r>
          </a:p>
          <a:p>
            <a:r>
              <a:rPr lang="en-AU" dirty="0" smtClean="0"/>
              <a:t>Yellow Hat – Assessing positives</a:t>
            </a:r>
          </a:p>
          <a:p>
            <a:r>
              <a:rPr lang="en-AU" dirty="0" smtClean="0"/>
              <a:t>Green Hat -  Generating new ideas</a:t>
            </a:r>
          </a:p>
          <a:p>
            <a:r>
              <a:rPr lang="en-AU" dirty="0" smtClean="0"/>
              <a:t>Blue Hat – Reflecting on thinking processes</a:t>
            </a:r>
          </a:p>
          <a:p>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 Critical Thinking Teaching Strategies</a:t>
            </a:r>
            <a:endParaRPr lang="en-AU" dirty="0">
              <a:solidFill>
                <a:schemeClr val="accent1">
                  <a:lumMod val="75000"/>
                </a:schemeClr>
              </a:solidFill>
            </a:endParaRPr>
          </a:p>
        </p:txBody>
      </p:sp>
    </p:spTree>
    <p:extLst>
      <p:ext uri="{BB962C8B-B14F-4D97-AF65-F5344CB8AC3E}">
        <p14:creationId xmlns:p14="http://schemas.microsoft.com/office/powerpoint/2010/main" val="2560581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a:bodyPr>
          <a:lstStyle/>
          <a:p>
            <a:pPr marL="109728" indent="0">
              <a:buNone/>
            </a:pPr>
            <a:r>
              <a:rPr lang="en-AU" b="1" u="sng" dirty="0" smtClean="0"/>
              <a:t>Certain Thinking Keys</a:t>
            </a:r>
          </a:p>
          <a:p>
            <a:r>
              <a:rPr lang="en-AU" dirty="0" smtClean="0"/>
              <a:t>What if …?</a:t>
            </a:r>
          </a:p>
          <a:p>
            <a:r>
              <a:rPr lang="en-AU" dirty="0" smtClean="0"/>
              <a:t>BAR – Bigger / Add / Remove</a:t>
            </a:r>
          </a:p>
          <a:p>
            <a:r>
              <a:rPr lang="en-AU" dirty="0" smtClean="0"/>
              <a:t>Disadvantages</a:t>
            </a:r>
          </a:p>
          <a:p>
            <a:r>
              <a:rPr lang="en-AU" dirty="0" smtClean="0"/>
              <a:t>The Prediction</a:t>
            </a:r>
          </a:p>
          <a:p>
            <a:r>
              <a:rPr lang="en-AU" dirty="0" smtClean="0"/>
              <a:t>Commonality </a:t>
            </a:r>
          </a:p>
          <a:p>
            <a:r>
              <a:rPr lang="en-AU" dirty="0" smtClean="0"/>
              <a:t>The Question</a:t>
            </a:r>
          </a:p>
          <a:p>
            <a:r>
              <a:rPr lang="en-AU" dirty="0" smtClean="0"/>
              <a:t>Interpretation</a:t>
            </a:r>
          </a:p>
          <a:p>
            <a:pPr marL="109728" indent="0">
              <a:buNone/>
            </a:pPr>
            <a:r>
              <a:rPr lang="en-AU" b="1" u="sng" dirty="0" smtClean="0"/>
              <a:t>Bloom’s Taxonomy</a:t>
            </a:r>
          </a:p>
          <a:p>
            <a:r>
              <a:rPr lang="en-AU" dirty="0" smtClean="0"/>
              <a:t>Analysing, synthesising and evaluating activities </a:t>
            </a:r>
          </a:p>
          <a:p>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 Critical Thinking Teaching Strategies</a:t>
            </a:r>
            <a:endParaRPr lang="en-AU" dirty="0">
              <a:solidFill>
                <a:schemeClr val="accent1">
                  <a:lumMod val="75000"/>
                </a:schemeClr>
              </a:solidFill>
            </a:endParaRPr>
          </a:p>
        </p:txBody>
      </p:sp>
    </p:spTree>
    <p:extLst>
      <p:ext uri="{BB962C8B-B14F-4D97-AF65-F5344CB8AC3E}">
        <p14:creationId xmlns:p14="http://schemas.microsoft.com/office/powerpoint/2010/main" val="3502260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a:bodyPr>
          <a:lstStyle/>
          <a:p>
            <a:pPr marL="109728" indent="0">
              <a:buNone/>
            </a:pPr>
            <a:r>
              <a:rPr lang="en-AU" b="1" u="sng" dirty="0" smtClean="0"/>
              <a:t>Bloom’s Taxonomy</a:t>
            </a:r>
            <a:r>
              <a:rPr lang="en-AU" dirty="0" smtClean="0"/>
              <a:t> </a:t>
            </a:r>
          </a:p>
          <a:p>
            <a:endParaRPr lang="en-AU" dirty="0" smtClean="0"/>
          </a:p>
          <a:p>
            <a:endParaRPr lang="en-AU" dirty="0" smtClean="0"/>
          </a:p>
          <a:p>
            <a:endParaRPr lang="en-AU" dirty="0"/>
          </a:p>
          <a:p>
            <a:endParaRPr lang="en-AU" dirty="0" smtClean="0"/>
          </a:p>
          <a:p>
            <a:endParaRPr lang="en-AU" dirty="0" smtClean="0"/>
          </a:p>
          <a:p>
            <a:endParaRPr lang="en-AU" dirty="0"/>
          </a:p>
          <a:p>
            <a:endParaRPr lang="en-AU" dirty="0" smtClean="0"/>
          </a:p>
          <a:p>
            <a:endParaRPr lang="en-AU" dirty="0"/>
          </a:p>
          <a:p>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 Critical Thinking Teaching Strategies</a:t>
            </a:r>
            <a:endParaRPr lang="en-AU"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65553181"/>
              </p:ext>
            </p:extLst>
          </p:nvPr>
        </p:nvGraphicFramePr>
        <p:xfrm>
          <a:off x="467544" y="2564904"/>
          <a:ext cx="6652260" cy="1828800"/>
        </p:xfrm>
        <a:graphic>
          <a:graphicData uri="http://schemas.openxmlformats.org/drawingml/2006/table">
            <a:tbl>
              <a:tblPr firstRow="1" firstCol="1" lastRow="1" lastCol="1" bandRow="1" bandCol="1">
                <a:tableStyleId>{5C22544A-7EE6-4342-B048-85BDC9FD1C3A}</a:tableStyleId>
              </a:tblPr>
              <a:tblGrid>
                <a:gridCol w="2217420">
                  <a:extLst>
                    <a:ext uri="{9D8B030D-6E8A-4147-A177-3AD203B41FA5}">
                      <a16:colId xmlns:a16="http://schemas.microsoft.com/office/drawing/2014/main" val="20000"/>
                    </a:ext>
                  </a:extLst>
                </a:gridCol>
                <a:gridCol w="2217420">
                  <a:extLst>
                    <a:ext uri="{9D8B030D-6E8A-4147-A177-3AD203B41FA5}">
                      <a16:colId xmlns:a16="http://schemas.microsoft.com/office/drawing/2014/main" val="20001"/>
                    </a:ext>
                  </a:extLst>
                </a:gridCol>
                <a:gridCol w="2217420">
                  <a:extLst>
                    <a:ext uri="{9D8B030D-6E8A-4147-A177-3AD203B41FA5}">
                      <a16:colId xmlns:a16="http://schemas.microsoft.com/office/drawing/2014/main" val="20002"/>
                    </a:ext>
                  </a:extLst>
                </a:gridCol>
              </a:tblGrid>
              <a:tr h="0">
                <a:tc>
                  <a:txBody>
                    <a:bodyPr/>
                    <a:lstStyle/>
                    <a:p>
                      <a:pPr algn="ctr">
                        <a:spcAft>
                          <a:spcPts val="0"/>
                        </a:spcAft>
                      </a:pPr>
                      <a:r>
                        <a:rPr lang="en-AU" sz="1200">
                          <a:effectLst/>
                        </a:rPr>
                        <a:t>CHARACTER</a:t>
                      </a:r>
                      <a:endParaRPr lang="en-AU" sz="1200">
                        <a:effectLst/>
                        <a:latin typeface="Times New Roman"/>
                        <a:ea typeface="Times New Roman"/>
                      </a:endParaRPr>
                    </a:p>
                  </a:txBody>
                  <a:tcPr marL="68580" marR="68580" marT="0" marB="0"/>
                </a:tc>
                <a:tc>
                  <a:txBody>
                    <a:bodyPr/>
                    <a:lstStyle/>
                    <a:p>
                      <a:pPr algn="ctr">
                        <a:spcAft>
                          <a:spcPts val="0"/>
                        </a:spcAft>
                      </a:pPr>
                      <a:r>
                        <a:rPr lang="en-AU" sz="1200">
                          <a:effectLst/>
                        </a:rPr>
                        <a:t>BEGINNING OF NARRATIVE</a:t>
                      </a:r>
                      <a:endParaRPr lang="en-AU" sz="1200">
                        <a:effectLst/>
                        <a:latin typeface="Times New Roman"/>
                        <a:ea typeface="Times New Roman"/>
                      </a:endParaRPr>
                    </a:p>
                  </a:txBody>
                  <a:tcPr marL="68580" marR="68580" marT="0" marB="0"/>
                </a:tc>
                <a:tc>
                  <a:txBody>
                    <a:bodyPr/>
                    <a:lstStyle/>
                    <a:p>
                      <a:pPr algn="ctr">
                        <a:spcAft>
                          <a:spcPts val="0"/>
                        </a:spcAft>
                      </a:pPr>
                      <a:r>
                        <a:rPr lang="en-AU" sz="1200">
                          <a:effectLst/>
                        </a:rPr>
                        <a:t>END OF NARRATIVE</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en-AU" sz="1200">
                          <a:effectLst/>
                        </a:rPr>
                        <a:t>Hogarth</a:t>
                      </a:r>
                    </a:p>
                    <a:p>
                      <a:pPr>
                        <a:spcAft>
                          <a:spcPts val="0"/>
                        </a:spcAft>
                      </a:pPr>
                      <a:r>
                        <a:rPr lang="en-AU" sz="1200">
                          <a:effectLst/>
                        </a:rPr>
                        <a:t> </a:t>
                      </a:r>
                    </a:p>
                    <a:p>
                      <a:pPr>
                        <a:spcAft>
                          <a:spcPts val="0"/>
                        </a:spcAft>
                      </a:pPr>
                      <a:r>
                        <a:rPr lang="en-AU" sz="1200">
                          <a:effectLst/>
                        </a:rPr>
                        <a:t> </a:t>
                      </a:r>
                      <a:endParaRPr lang="en-AU" sz="1200">
                        <a:effectLst/>
                        <a:latin typeface="Times New Roman"/>
                        <a:ea typeface="Times New Roman"/>
                      </a:endParaRPr>
                    </a:p>
                  </a:txBody>
                  <a:tcPr marL="68580" marR="68580" marT="0" marB="0"/>
                </a:tc>
                <a:tc>
                  <a:txBody>
                    <a:bodyPr/>
                    <a:lstStyle/>
                    <a:p>
                      <a:pPr>
                        <a:spcAft>
                          <a:spcPts val="0"/>
                        </a:spcAft>
                      </a:pPr>
                      <a:r>
                        <a:rPr lang="en-AU" sz="1200">
                          <a:effectLst/>
                        </a:rPr>
                        <a:t> </a:t>
                      </a:r>
                      <a:endParaRPr lang="en-AU" sz="1200">
                        <a:effectLst/>
                        <a:latin typeface="Times New Roman"/>
                        <a:ea typeface="Times New Roman"/>
                      </a:endParaRPr>
                    </a:p>
                  </a:txBody>
                  <a:tcPr marL="68580" marR="68580" marT="0" marB="0"/>
                </a:tc>
                <a:tc>
                  <a:txBody>
                    <a:bodyPr/>
                    <a:lstStyle/>
                    <a:p>
                      <a:pPr>
                        <a:spcAft>
                          <a:spcPts val="0"/>
                        </a:spcAft>
                      </a:pPr>
                      <a:r>
                        <a:rPr lang="en-AU" sz="1200">
                          <a:effectLst/>
                        </a:rPr>
                        <a:t> </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0">
                <a:tc>
                  <a:txBody>
                    <a:bodyPr/>
                    <a:lstStyle/>
                    <a:p>
                      <a:pPr>
                        <a:spcAft>
                          <a:spcPts val="0"/>
                        </a:spcAft>
                      </a:pPr>
                      <a:r>
                        <a:rPr lang="en-AU" sz="1200">
                          <a:effectLst/>
                        </a:rPr>
                        <a:t>Village People</a:t>
                      </a:r>
                    </a:p>
                    <a:p>
                      <a:pPr>
                        <a:spcAft>
                          <a:spcPts val="0"/>
                        </a:spcAft>
                      </a:pPr>
                      <a:r>
                        <a:rPr lang="en-AU" sz="1200">
                          <a:effectLst/>
                        </a:rPr>
                        <a:t> </a:t>
                      </a:r>
                    </a:p>
                    <a:p>
                      <a:pPr>
                        <a:spcAft>
                          <a:spcPts val="0"/>
                        </a:spcAft>
                      </a:pPr>
                      <a:r>
                        <a:rPr lang="en-AU" sz="1200">
                          <a:effectLst/>
                        </a:rPr>
                        <a:t> </a:t>
                      </a:r>
                      <a:endParaRPr lang="en-AU" sz="1200">
                        <a:effectLst/>
                        <a:latin typeface="Times New Roman"/>
                        <a:ea typeface="Times New Roman"/>
                      </a:endParaRPr>
                    </a:p>
                  </a:txBody>
                  <a:tcPr marL="68580" marR="68580" marT="0" marB="0"/>
                </a:tc>
                <a:tc>
                  <a:txBody>
                    <a:bodyPr/>
                    <a:lstStyle/>
                    <a:p>
                      <a:pPr>
                        <a:spcAft>
                          <a:spcPts val="0"/>
                        </a:spcAft>
                      </a:pPr>
                      <a:r>
                        <a:rPr lang="en-AU" sz="1200">
                          <a:effectLst/>
                        </a:rPr>
                        <a:t> </a:t>
                      </a:r>
                      <a:endParaRPr lang="en-AU" sz="1200">
                        <a:effectLst/>
                        <a:latin typeface="Times New Roman"/>
                        <a:ea typeface="Times New Roman"/>
                      </a:endParaRPr>
                    </a:p>
                  </a:txBody>
                  <a:tcPr marL="68580" marR="68580" marT="0" marB="0"/>
                </a:tc>
                <a:tc>
                  <a:txBody>
                    <a:bodyPr/>
                    <a:lstStyle/>
                    <a:p>
                      <a:pPr>
                        <a:spcAft>
                          <a:spcPts val="0"/>
                        </a:spcAft>
                      </a:pPr>
                      <a:r>
                        <a:rPr lang="en-AU" sz="1200">
                          <a:effectLst/>
                        </a:rPr>
                        <a:t> </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0">
                <a:tc>
                  <a:txBody>
                    <a:bodyPr/>
                    <a:lstStyle/>
                    <a:p>
                      <a:pPr>
                        <a:spcAft>
                          <a:spcPts val="0"/>
                        </a:spcAft>
                      </a:pPr>
                      <a:r>
                        <a:rPr lang="en-AU" sz="1200">
                          <a:effectLst/>
                        </a:rPr>
                        <a:t>Iron Man</a:t>
                      </a:r>
                    </a:p>
                    <a:p>
                      <a:pPr>
                        <a:spcAft>
                          <a:spcPts val="0"/>
                        </a:spcAft>
                      </a:pPr>
                      <a:r>
                        <a:rPr lang="en-AU" sz="1200">
                          <a:effectLst/>
                        </a:rPr>
                        <a:t> </a:t>
                      </a:r>
                    </a:p>
                    <a:p>
                      <a:pPr>
                        <a:spcAft>
                          <a:spcPts val="0"/>
                        </a:spcAft>
                      </a:pPr>
                      <a:r>
                        <a:rPr lang="en-AU" sz="1200">
                          <a:effectLst/>
                        </a:rPr>
                        <a:t> </a:t>
                      </a:r>
                      <a:endParaRPr lang="en-AU" sz="1200">
                        <a:effectLst/>
                        <a:latin typeface="Times New Roman"/>
                        <a:ea typeface="Times New Roman"/>
                      </a:endParaRPr>
                    </a:p>
                  </a:txBody>
                  <a:tcPr marL="68580" marR="68580" marT="0" marB="0"/>
                </a:tc>
                <a:tc>
                  <a:txBody>
                    <a:bodyPr/>
                    <a:lstStyle/>
                    <a:p>
                      <a:pPr>
                        <a:spcAft>
                          <a:spcPts val="0"/>
                        </a:spcAft>
                      </a:pPr>
                      <a:r>
                        <a:rPr lang="en-AU" sz="1200">
                          <a:effectLst/>
                        </a:rPr>
                        <a:t> </a:t>
                      </a:r>
                      <a:endParaRPr lang="en-AU" sz="1200">
                        <a:effectLst/>
                        <a:latin typeface="Times New Roman"/>
                        <a:ea typeface="Times New Roman"/>
                      </a:endParaRPr>
                    </a:p>
                  </a:txBody>
                  <a:tcPr marL="68580" marR="68580" marT="0" marB="0"/>
                </a:tc>
                <a:tc>
                  <a:txBody>
                    <a:bodyPr/>
                    <a:lstStyle/>
                    <a:p>
                      <a:pPr>
                        <a:spcAft>
                          <a:spcPts val="0"/>
                        </a:spcAft>
                      </a:pPr>
                      <a:r>
                        <a:rPr lang="en-AU" sz="1200" dirty="0">
                          <a:effectLst/>
                        </a:rPr>
                        <a:t> </a:t>
                      </a:r>
                      <a:endParaRPr lang="en-AU" sz="12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251520" y="1937363"/>
            <a:ext cx="864096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rPr>
              <a:t>ANALYSING</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1. How did the characters’ behaviour and opinions change during the narrative? Draw and complete the table:</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u="sng" dirty="0">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u="sng" dirty="0">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u="sng" dirty="0">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u="sng" dirty="0">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sz="1400" b="1" u="sng" dirty="0">
              <a:latin typeface="Bodoni MT Black"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400" b="1" i="0" u="sng" strike="noStrike" cap="none" normalizeH="0" baseline="0" dirty="0" smtClean="0">
                <a:ln>
                  <a:noFill/>
                </a:ln>
                <a:solidFill>
                  <a:schemeClr val="tx1"/>
                </a:solidFill>
                <a:effectLst/>
                <a:latin typeface="Bodoni MT Black" pitchFamily="18" charset="0"/>
                <a:ea typeface="Times New Roman" pitchFamily="18" charset="0"/>
                <a:cs typeface="Arial" pitchFamily="34" charset="0"/>
              </a:rPr>
              <a:t>EVALUATING</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1. Evaluate Hogarth’s actions by devising an award for him based on his actions in the story.</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0" i="0" u="sng"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OR</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1. Each part of the Iron man was independent. What do you think was the most important part of the Iron Man’s body and why?</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2. What is the most important part of your body? Why? </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6066" y="2780928"/>
            <a:ext cx="1522660" cy="1522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5423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48068"/>
          </a:xfrm>
        </p:spPr>
        <p:txBody>
          <a:bodyPr>
            <a:normAutofit/>
          </a:bodyPr>
          <a:lstStyle/>
          <a:p>
            <a:pPr marL="109728" indent="0">
              <a:buNone/>
            </a:pPr>
            <a:r>
              <a:rPr lang="en-AU" b="1" u="sng" dirty="0" smtClean="0"/>
              <a:t>Developing criteria and </a:t>
            </a:r>
            <a:r>
              <a:rPr lang="en-AU" b="1" u="sng" dirty="0"/>
              <a:t>a</a:t>
            </a:r>
            <a:r>
              <a:rPr lang="en-AU" b="1" u="sng" dirty="0" smtClean="0"/>
              <a:t>ssessing an idea/ task/ design according to the criteria</a:t>
            </a:r>
          </a:p>
          <a:p>
            <a:pPr marL="109728" indent="0">
              <a:buNone/>
            </a:pPr>
            <a:endParaRPr lang="en-AU" b="1" u="sng" dirty="0"/>
          </a:p>
          <a:p>
            <a:pPr marL="109728" indent="0">
              <a:buNone/>
            </a:pPr>
            <a:r>
              <a:rPr lang="en-AU" dirty="0" smtClean="0"/>
              <a:t>For example:</a:t>
            </a:r>
          </a:p>
          <a:p>
            <a:pPr marL="109728" indent="0">
              <a:buNone/>
            </a:pPr>
            <a:endParaRPr lang="en-AU" dirty="0" smtClean="0"/>
          </a:p>
          <a:p>
            <a:pPr marL="109728" indent="0">
              <a:buNone/>
            </a:pPr>
            <a:endParaRPr lang="en-AU" dirty="0" smtClean="0"/>
          </a:p>
          <a:p>
            <a:endParaRPr lang="en-AU" dirty="0"/>
          </a:p>
        </p:txBody>
      </p:sp>
      <p:sp>
        <p:nvSpPr>
          <p:cNvPr id="3" name="Title 2"/>
          <p:cNvSpPr>
            <a:spLocks noGrp="1"/>
          </p:cNvSpPr>
          <p:nvPr>
            <p:ph type="title"/>
          </p:nvPr>
        </p:nvSpPr>
        <p:spPr>
          <a:xfrm>
            <a:off x="395536" y="260648"/>
            <a:ext cx="8229600" cy="1143000"/>
          </a:xfrm>
        </p:spPr>
        <p:txBody>
          <a:bodyPr>
            <a:normAutofit/>
          </a:bodyPr>
          <a:lstStyle/>
          <a:p>
            <a:r>
              <a:rPr lang="en-AU" dirty="0" smtClean="0">
                <a:solidFill>
                  <a:schemeClr val="accent1">
                    <a:lumMod val="75000"/>
                  </a:schemeClr>
                </a:solidFill>
              </a:rPr>
              <a:t> Critical Thinking Teaching Strategies</a:t>
            </a:r>
            <a:endParaRPr lang="en-AU"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33562745"/>
              </p:ext>
            </p:extLst>
          </p:nvPr>
        </p:nvGraphicFramePr>
        <p:xfrm>
          <a:off x="1417320" y="3195479"/>
          <a:ext cx="7115120" cy="2393760"/>
        </p:xfrm>
        <a:graphic>
          <a:graphicData uri="http://schemas.openxmlformats.org/drawingml/2006/table">
            <a:tbl>
              <a:tblPr firstRow="1" firstCol="1" lastRow="1" lastCol="1" bandRow="1" bandCol="1">
                <a:tableStyleId>{5C22544A-7EE6-4342-B048-85BDC9FD1C3A}</a:tableStyleId>
              </a:tblPr>
              <a:tblGrid>
                <a:gridCol w="4846531">
                  <a:extLst>
                    <a:ext uri="{9D8B030D-6E8A-4147-A177-3AD203B41FA5}">
                      <a16:colId xmlns:a16="http://schemas.microsoft.com/office/drawing/2014/main" val="20000"/>
                    </a:ext>
                  </a:extLst>
                </a:gridCol>
                <a:gridCol w="2268589">
                  <a:extLst>
                    <a:ext uri="{9D8B030D-6E8A-4147-A177-3AD203B41FA5}">
                      <a16:colId xmlns:a16="http://schemas.microsoft.com/office/drawing/2014/main" val="20001"/>
                    </a:ext>
                  </a:extLst>
                </a:gridCol>
              </a:tblGrid>
              <a:tr h="398960">
                <a:tc>
                  <a:txBody>
                    <a:bodyPr/>
                    <a:lstStyle/>
                    <a:p>
                      <a:pPr algn="ctr">
                        <a:spcAft>
                          <a:spcPts val="0"/>
                        </a:spcAft>
                      </a:pPr>
                      <a:r>
                        <a:rPr lang="en-US" sz="1200">
                          <a:effectLst/>
                        </a:rPr>
                        <a:t>DESIGN CRITERIA</a:t>
                      </a:r>
                      <a:endParaRPr lang="en-AU" sz="1200">
                        <a:effectLst/>
                        <a:latin typeface="Times New Roman"/>
                        <a:ea typeface="Times New Roman"/>
                      </a:endParaRPr>
                    </a:p>
                  </a:txBody>
                  <a:tcPr marL="68580" marR="68580" marT="0" marB="0"/>
                </a:tc>
                <a:tc>
                  <a:txBody>
                    <a:bodyPr/>
                    <a:lstStyle/>
                    <a:p>
                      <a:pPr algn="ctr">
                        <a:spcAft>
                          <a:spcPts val="0"/>
                        </a:spcAft>
                      </a:pPr>
                      <a:r>
                        <a:rPr lang="en-US" sz="1200">
                          <a:effectLst/>
                        </a:rPr>
                        <a:t>MARK          /5</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98960">
                <a:tc>
                  <a:txBody>
                    <a:bodyPr/>
                    <a:lstStyle/>
                    <a:p>
                      <a:pPr>
                        <a:spcAft>
                          <a:spcPts val="0"/>
                        </a:spcAft>
                      </a:pPr>
                      <a:r>
                        <a:rPr lang="en-US" sz="1200">
                          <a:effectLst/>
                        </a:rPr>
                        <a:t>* Evidence of Forces of Flight </a:t>
                      </a:r>
                      <a:endParaRPr lang="en-AU" sz="1200">
                        <a:effectLst/>
                        <a:latin typeface="Times New Roman"/>
                        <a:ea typeface="Times New Roman"/>
                      </a:endParaRPr>
                    </a:p>
                  </a:txBody>
                  <a:tcPr marL="68580" marR="68580" marT="0" marB="0"/>
                </a:tc>
                <a:tc>
                  <a:txBody>
                    <a:bodyPr/>
                    <a:lstStyle/>
                    <a:p>
                      <a:pPr algn="ctr">
                        <a:spcAft>
                          <a:spcPts val="0"/>
                        </a:spcAft>
                      </a:pPr>
                      <a:r>
                        <a:rPr lang="en-US" sz="1200" u="none" strike="noStrike">
                          <a:effectLst/>
                        </a:rPr>
                        <a:t> </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398960">
                <a:tc>
                  <a:txBody>
                    <a:bodyPr/>
                    <a:lstStyle/>
                    <a:p>
                      <a:pPr>
                        <a:spcAft>
                          <a:spcPts val="0"/>
                        </a:spcAft>
                      </a:pPr>
                      <a:r>
                        <a:rPr lang="en-US" sz="1200">
                          <a:effectLst/>
                        </a:rPr>
                        <a:t>* Flight Distance</a:t>
                      </a:r>
                      <a:endParaRPr lang="en-AU"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98960">
                <a:tc>
                  <a:txBody>
                    <a:bodyPr/>
                    <a:lstStyle/>
                    <a:p>
                      <a:pPr>
                        <a:spcAft>
                          <a:spcPts val="0"/>
                        </a:spcAft>
                      </a:pPr>
                      <a:r>
                        <a:rPr lang="en-US" sz="1200">
                          <a:effectLst/>
                        </a:rPr>
                        <a:t>* Passenger Safety</a:t>
                      </a:r>
                      <a:endParaRPr lang="en-AU"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398960">
                <a:tc>
                  <a:txBody>
                    <a:bodyPr/>
                    <a:lstStyle/>
                    <a:p>
                      <a:pPr>
                        <a:spcAft>
                          <a:spcPts val="0"/>
                        </a:spcAft>
                      </a:pPr>
                      <a:r>
                        <a:rPr lang="en-US" sz="1200">
                          <a:effectLst/>
                        </a:rPr>
                        <a:t>* Creativity</a:t>
                      </a:r>
                      <a:endParaRPr lang="en-AU" sz="1200">
                        <a:effectLst/>
                        <a:latin typeface="Times New Roman"/>
                        <a:ea typeface="Times New Roman"/>
                      </a:endParaRPr>
                    </a:p>
                  </a:txBody>
                  <a:tcPr marL="68580" marR="68580" marT="0" marB="0"/>
                </a:tc>
                <a:tc>
                  <a:txBody>
                    <a:bodyPr/>
                    <a:lstStyle/>
                    <a:p>
                      <a:pPr>
                        <a:spcAft>
                          <a:spcPts val="0"/>
                        </a:spcAft>
                      </a:pPr>
                      <a:r>
                        <a:rPr lang="en-US" sz="1200">
                          <a:effectLst/>
                        </a:rPr>
                        <a:t> </a:t>
                      </a:r>
                      <a:endParaRPr lang="en-AU" sz="12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98960">
                <a:tc>
                  <a:txBody>
                    <a:bodyPr/>
                    <a:lstStyle/>
                    <a:p>
                      <a:pPr algn="r">
                        <a:spcAft>
                          <a:spcPts val="0"/>
                        </a:spcAft>
                      </a:pPr>
                      <a:r>
                        <a:rPr lang="en-US" sz="1200">
                          <a:effectLst/>
                        </a:rPr>
                        <a:t>TOTAL     /20</a:t>
                      </a:r>
                      <a:endParaRPr lang="en-AU" sz="1200">
                        <a:effectLst/>
                        <a:latin typeface="Times New Roman"/>
                        <a:ea typeface="Times New Roman"/>
                      </a:endParaRPr>
                    </a:p>
                  </a:txBody>
                  <a:tcPr marL="68580" marR="68580" marT="0" marB="0"/>
                </a:tc>
                <a:tc>
                  <a:txBody>
                    <a:bodyPr/>
                    <a:lstStyle/>
                    <a:p>
                      <a:pPr>
                        <a:spcAft>
                          <a:spcPts val="0"/>
                        </a:spcAft>
                      </a:pPr>
                      <a:r>
                        <a:rPr lang="en-US" sz="1200" dirty="0">
                          <a:effectLst/>
                        </a:rPr>
                        <a:t> </a:t>
                      </a:r>
                      <a:endParaRPr lang="en-AU" sz="12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29778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357850"/>
          </a:xfrm>
        </p:spPr>
        <p:txBody>
          <a:bodyPr>
            <a:normAutofit/>
          </a:bodyPr>
          <a:lstStyle/>
          <a:p>
            <a:pPr marL="109728" indent="0">
              <a:buNone/>
            </a:pPr>
            <a:r>
              <a:rPr lang="en-AU" sz="3200" i="1" dirty="0" smtClean="0"/>
              <a:t>Critical thinking is at the core of most intellectual activity that involves students in learning to recognise or develop an argument, use evidence in support of that argument, draw reasoned conclusions and use information to solve problems.</a:t>
            </a:r>
          </a:p>
          <a:p>
            <a:pPr marL="109728" indent="0">
              <a:buNone/>
            </a:pPr>
            <a:r>
              <a:rPr lang="en-AU" sz="3200" dirty="0" smtClean="0"/>
              <a:t>~ Australian Curriculum</a:t>
            </a:r>
          </a:p>
          <a:p>
            <a:endParaRPr lang="en-AU" dirty="0" smtClean="0"/>
          </a:p>
          <a:p>
            <a:endParaRPr lang="en-AU" dirty="0"/>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Critical Thinking</a:t>
            </a:r>
            <a:endParaRPr lang="en-AU"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357850"/>
          </a:xfrm>
        </p:spPr>
        <p:txBody>
          <a:bodyPr>
            <a:normAutofit/>
          </a:bodyPr>
          <a:lstStyle/>
          <a:p>
            <a:pPr marL="109728" indent="0">
              <a:buNone/>
            </a:pPr>
            <a:r>
              <a:rPr lang="en-AU" sz="3200" dirty="0" smtClean="0"/>
              <a:t>Critical thinking is that mode of thinking – about any subject, content or problem – </a:t>
            </a:r>
          </a:p>
          <a:p>
            <a:pPr marL="109728" indent="0">
              <a:buNone/>
            </a:pPr>
            <a:r>
              <a:rPr lang="en-AU" sz="3200" dirty="0" smtClean="0"/>
              <a:t>in which the thinker improves the quality of his or her thinking by skilfully analysing, assessing and reconstructing it.</a:t>
            </a:r>
          </a:p>
          <a:p>
            <a:pPr marL="109728" indent="0">
              <a:buNone/>
            </a:pPr>
            <a:endParaRPr lang="en-AU" sz="3200" dirty="0" smtClean="0"/>
          </a:p>
          <a:p>
            <a:pPr marL="109728" indent="0">
              <a:buNone/>
            </a:pPr>
            <a:r>
              <a:rPr lang="en-AU" sz="3200" dirty="0" smtClean="0"/>
              <a:t>Critical thinking is self-directed, self-disciplined, self-monitored, and self-corrective thinking. </a:t>
            </a:r>
          </a:p>
          <a:p>
            <a:endParaRPr lang="en-AU" dirty="0" smtClean="0"/>
          </a:p>
          <a:p>
            <a:endParaRPr lang="en-AU" dirty="0"/>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Critical Thinking</a:t>
            </a:r>
            <a:endParaRPr lang="en-AU" dirty="0">
              <a:solidFill>
                <a:schemeClr val="accent1">
                  <a:lumMod val="75000"/>
                </a:schemeClr>
              </a:solidFill>
            </a:endParaRPr>
          </a:p>
        </p:txBody>
      </p:sp>
    </p:spTree>
    <p:extLst>
      <p:ext uri="{BB962C8B-B14F-4D97-AF65-F5344CB8AC3E}">
        <p14:creationId xmlns:p14="http://schemas.microsoft.com/office/powerpoint/2010/main" val="858548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smtClean="0">
                <a:solidFill>
                  <a:schemeClr val="accent1">
                    <a:lumMod val="75000"/>
                  </a:schemeClr>
                </a:solidFill>
              </a:rPr>
              <a:t>Critical </a:t>
            </a:r>
            <a:r>
              <a:rPr lang="en-AU" dirty="0">
                <a:solidFill>
                  <a:schemeClr val="accent1">
                    <a:lumMod val="75000"/>
                  </a:schemeClr>
                </a:solidFill>
              </a:rPr>
              <a:t>t</a:t>
            </a:r>
            <a:r>
              <a:rPr lang="en-AU" dirty="0" smtClean="0">
                <a:solidFill>
                  <a:schemeClr val="accent1">
                    <a:lumMod val="75000"/>
                  </a:schemeClr>
                </a:solidFill>
              </a:rPr>
              <a:t>hinking skills include …</a:t>
            </a:r>
            <a:endParaRPr lang="en-AU" dirty="0">
              <a:solidFill>
                <a:schemeClr val="accent1">
                  <a:lumMod val="75000"/>
                </a:schemeClr>
              </a:solidFill>
            </a:endParaRPr>
          </a:p>
        </p:txBody>
      </p:sp>
      <p:sp>
        <p:nvSpPr>
          <p:cNvPr id="5" name="Content Placeholder 4"/>
          <p:cNvSpPr>
            <a:spLocks noGrp="1"/>
          </p:cNvSpPr>
          <p:nvPr>
            <p:ph idx="1"/>
          </p:nvPr>
        </p:nvSpPr>
        <p:spPr/>
        <p:txBody>
          <a:bodyPr>
            <a:normAutofit/>
          </a:bodyPr>
          <a:lstStyle/>
          <a:p>
            <a:pPr marL="109728" indent="0">
              <a:buNone/>
            </a:pPr>
            <a:r>
              <a:rPr lang="en-AU" sz="3600" dirty="0"/>
              <a:t>i</a:t>
            </a:r>
            <a:r>
              <a:rPr lang="en-AU" sz="3600" dirty="0" smtClean="0"/>
              <a:t>nterpreting			analysing</a:t>
            </a:r>
          </a:p>
          <a:p>
            <a:pPr marL="109728" indent="0">
              <a:buNone/>
            </a:pPr>
            <a:r>
              <a:rPr lang="en-AU" sz="3600" dirty="0" smtClean="0"/>
              <a:t>evaluating			explaining</a:t>
            </a:r>
            <a:endParaRPr lang="en-AU" sz="3600" dirty="0"/>
          </a:p>
          <a:p>
            <a:pPr marL="109728" indent="0">
              <a:buNone/>
            </a:pPr>
            <a:r>
              <a:rPr lang="en-AU" sz="3600" dirty="0" smtClean="0"/>
              <a:t>sequencing			reasoning</a:t>
            </a:r>
          </a:p>
          <a:p>
            <a:pPr marL="109728" indent="0">
              <a:buNone/>
            </a:pPr>
            <a:r>
              <a:rPr lang="en-AU" sz="3600" dirty="0" smtClean="0"/>
              <a:t>comparing			questioning</a:t>
            </a:r>
          </a:p>
          <a:p>
            <a:pPr marL="109728" indent="0">
              <a:buNone/>
            </a:pPr>
            <a:r>
              <a:rPr lang="en-AU" sz="3600" dirty="0" smtClean="0"/>
              <a:t>inferring				hypothesising</a:t>
            </a:r>
          </a:p>
          <a:p>
            <a:pPr marL="109728" indent="0">
              <a:buNone/>
            </a:pPr>
            <a:r>
              <a:rPr lang="en-AU" sz="3600" dirty="0" smtClean="0"/>
              <a:t>appraising			testing</a:t>
            </a:r>
          </a:p>
          <a:p>
            <a:pPr marL="109728" indent="0">
              <a:buNone/>
            </a:pPr>
            <a:r>
              <a:rPr lang="en-AU" sz="3600" dirty="0" smtClean="0"/>
              <a:t>generalising	</a:t>
            </a:r>
            <a:endParaRPr lang="en-AU" sz="3600" dirty="0"/>
          </a:p>
        </p:txBody>
      </p:sp>
    </p:spTree>
    <p:extLst>
      <p:ext uri="{BB962C8B-B14F-4D97-AF65-F5344CB8AC3E}">
        <p14:creationId xmlns:p14="http://schemas.microsoft.com/office/powerpoint/2010/main" val="175019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smtClean="0">
                <a:solidFill>
                  <a:schemeClr val="accent1">
                    <a:lumMod val="75000"/>
                  </a:schemeClr>
                </a:solidFill>
              </a:rPr>
              <a:t>Critical </a:t>
            </a:r>
            <a:r>
              <a:rPr lang="en-AU" dirty="0">
                <a:solidFill>
                  <a:schemeClr val="accent1">
                    <a:lumMod val="75000"/>
                  </a:schemeClr>
                </a:solidFill>
              </a:rPr>
              <a:t>t</a:t>
            </a:r>
            <a:r>
              <a:rPr lang="en-AU" dirty="0" smtClean="0">
                <a:solidFill>
                  <a:schemeClr val="accent1">
                    <a:lumMod val="75000"/>
                  </a:schemeClr>
                </a:solidFill>
              </a:rPr>
              <a:t>hinking skills include …</a:t>
            </a:r>
            <a:endParaRPr lang="en-AU" dirty="0">
              <a:solidFill>
                <a:schemeClr val="accent1">
                  <a:lumMod val="75000"/>
                </a:schemeClr>
              </a:solidFill>
            </a:endParaRPr>
          </a:p>
        </p:txBody>
      </p:sp>
      <p:sp>
        <p:nvSpPr>
          <p:cNvPr id="5" name="Content Placeholder 4"/>
          <p:cNvSpPr>
            <a:spLocks noGrp="1"/>
          </p:cNvSpPr>
          <p:nvPr>
            <p:ph idx="1"/>
          </p:nvPr>
        </p:nvSpPr>
        <p:spPr/>
        <p:txBody>
          <a:bodyPr>
            <a:normAutofit/>
          </a:bodyPr>
          <a:lstStyle/>
          <a:p>
            <a:pPr marL="109728" indent="0">
              <a:buNone/>
            </a:pPr>
            <a:r>
              <a:rPr lang="en-AU" sz="3600" dirty="0" smtClean="0"/>
              <a:t>	</a:t>
            </a:r>
            <a:endParaRPr lang="en-AU" sz="3600" dirty="0"/>
          </a:p>
        </p:txBody>
      </p:sp>
      <p:pic>
        <p:nvPicPr>
          <p:cNvPr id="4" name="Picture 3" descr="C:\Users\slabbe\Pictures\C&amp;C.png"/>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412776"/>
            <a:ext cx="5616624" cy="4968552"/>
          </a:xfrm>
          <a:prstGeom prst="rect">
            <a:avLst/>
          </a:prstGeom>
          <a:noFill/>
          <a:ln>
            <a:noFill/>
          </a:ln>
        </p:spPr>
      </p:pic>
    </p:spTree>
    <p:extLst>
      <p:ext uri="{BB962C8B-B14F-4D97-AF65-F5344CB8AC3E}">
        <p14:creationId xmlns:p14="http://schemas.microsoft.com/office/powerpoint/2010/main" val="702393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948068"/>
          </a:xfrm>
        </p:spPr>
        <p:txBody>
          <a:bodyPr>
            <a:noAutofit/>
          </a:bodyPr>
          <a:lstStyle/>
          <a:p>
            <a:pPr marL="109728" indent="0">
              <a:buNone/>
            </a:pPr>
            <a:r>
              <a:rPr lang="en-AU" sz="3000" b="1" dirty="0" smtClean="0"/>
              <a:t>Curious and Sceptical</a:t>
            </a:r>
          </a:p>
          <a:p>
            <a:r>
              <a:rPr lang="en-AU" sz="3000" dirty="0" smtClean="0"/>
              <a:t>Raises vital questions and problems, formulating them clearly and precisely.</a:t>
            </a:r>
          </a:p>
          <a:p>
            <a:endParaRPr lang="en-AU" sz="3000" dirty="0"/>
          </a:p>
          <a:p>
            <a:pPr marL="109728" indent="0">
              <a:buNone/>
            </a:pPr>
            <a:r>
              <a:rPr lang="en-AU" sz="3000" b="1" dirty="0" smtClean="0"/>
              <a:t>Active</a:t>
            </a:r>
          </a:p>
          <a:p>
            <a:r>
              <a:rPr lang="en-AU" sz="3000" dirty="0" smtClean="0"/>
              <a:t>Gathers and assesses relevant information</a:t>
            </a:r>
          </a:p>
          <a:p>
            <a:r>
              <a:rPr lang="en-AU" sz="3000" dirty="0" smtClean="0"/>
              <a:t>Able to work independently and collaboratively</a:t>
            </a:r>
          </a:p>
          <a:p>
            <a:r>
              <a:rPr lang="en-AU" sz="3000" dirty="0" smtClean="0"/>
              <a:t>Comes to well-reasoned conclusions and solutions, testing them against relevant criteria and standards.</a:t>
            </a:r>
          </a:p>
          <a:p>
            <a:endParaRPr lang="en-AU" sz="3000" dirty="0" smtClean="0"/>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A well-cultivated critical </a:t>
            </a:r>
            <a:r>
              <a:rPr lang="en-AU" dirty="0">
                <a:solidFill>
                  <a:schemeClr val="accent1">
                    <a:lumMod val="75000"/>
                  </a:schemeClr>
                </a:solidFill>
              </a:rPr>
              <a:t>t</a:t>
            </a:r>
            <a:r>
              <a:rPr lang="en-AU" dirty="0" smtClean="0">
                <a:solidFill>
                  <a:schemeClr val="accent1">
                    <a:lumMod val="75000"/>
                  </a:schemeClr>
                </a:solidFill>
              </a:rPr>
              <a:t>hinker is …</a:t>
            </a:r>
            <a:endParaRPr lang="en-AU"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948068"/>
          </a:xfrm>
        </p:spPr>
        <p:txBody>
          <a:bodyPr>
            <a:noAutofit/>
          </a:bodyPr>
          <a:lstStyle/>
          <a:p>
            <a:pPr marL="109728" indent="0">
              <a:buNone/>
            </a:pPr>
            <a:r>
              <a:rPr lang="en-AU" sz="3000" b="1" dirty="0" smtClean="0"/>
              <a:t>Flexible, Open-minded &amp; Reflective</a:t>
            </a:r>
          </a:p>
          <a:p>
            <a:r>
              <a:rPr lang="en-AU" sz="3000" dirty="0" smtClean="0"/>
              <a:t>Thinks open-mindedly with alternative systems of thought, recognising and assessing their assumptions, implications and practical consequences.</a:t>
            </a:r>
          </a:p>
          <a:p>
            <a:endParaRPr lang="en-AU" sz="3000" dirty="0"/>
          </a:p>
          <a:p>
            <a:pPr marL="109728" indent="0">
              <a:buNone/>
            </a:pPr>
            <a:r>
              <a:rPr lang="en-AU" sz="3000" b="1" dirty="0" smtClean="0"/>
              <a:t>Communicative</a:t>
            </a:r>
          </a:p>
          <a:p>
            <a:r>
              <a:rPr lang="en-AU" sz="3000" dirty="0" smtClean="0"/>
              <a:t>Communication is integral to critical thinking through sharing ideas, questioning, as well as giving and receiving feedback.</a:t>
            </a:r>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A well-cultivated critical </a:t>
            </a:r>
            <a:r>
              <a:rPr lang="en-AU" dirty="0">
                <a:solidFill>
                  <a:schemeClr val="accent1">
                    <a:lumMod val="75000"/>
                  </a:schemeClr>
                </a:solidFill>
              </a:rPr>
              <a:t>t</a:t>
            </a:r>
            <a:r>
              <a:rPr lang="en-AU" dirty="0" smtClean="0">
                <a:solidFill>
                  <a:schemeClr val="accent1">
                    <a:lumMod val="75000"/>
                  </a:schemeClr>
                </a:solidFill>
              </a:rPr>
              <a:t>hinker is …</a:t>
            </a:r>
            <a:endParaRPr lang="en-AU" dirty="0">
              <a:solidFill>
                <a:schemeClr val="accent1">
                  <a:lumMod val="75000"/>
                </a:schemeClr>
              </a:solidFill>
            </a:endParaRPr>
          </a:p>
        </p:txBody>
      </p:sp>
    </p:spTree>
    <p:extLst>
      <p:ext uri="{BB962C8B-B14F-4D97-AF65-F5344CB8AC3E}">
        <p14:creationId xmlns:p14="http://schemas.microsoft.com/office/powerpoint/2010/main" val="2742107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48068"/>
          </a:xfrm>
        </p:spPr>
        <p:txBody>
          <a:bodyPr>
            <a:normAutofit/>
          </a:bodyPr>
          <a:lstStyle/>
          <a:p>
            <a:r>
              <a:rPr lang="en-AU" sz="3200" dirty="0" smtClean="0"/>
              <a:t>The  two types of thinking are not interchangeable, yet they are strongly linked, bringing complementary dimensions to thinking and learning.</a:t>
            </a:r>
          </a:p>
          <a:p>
            <a:endParaRPr lang="en-AU" sz="3200" dirty="0"/>
          </a:p>
          <a:p>
            <a:r>
              <a:rPr lang="en-AU" sz="3200" dirty="0" smtClean="0"/>
              <a:t>Critical thinking is an essential part of creativity . We need critical thinking to evaluate and improve our creative ideas.</a:t>
            </a:r>
            <a:endParaRPr lang="en-AU" sz="3200" dirty="0"/>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Critical Versus Creative Thinking</a:t>
            </a:r>
            <a:endParaRPr lang="en-AU"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48068"/>
          </a:xfrm>
        </p:spPr>
        <p:txBody>
          <a:bodyPr>
            <a:normAutofit/>
          </a:bodyPr>
          <a:lstStyle/>
          <a:p>
            <a:pPr marL="109728" indent="0">
              <a:buNone/>
            </a:pPr>
            <a:endParaRPr lang="en-AU" sz="3200" dirty="0" smtClean="0"/>
          </a:p>
          <a:p>
            <a:pPr marL="109728" indent="0">
              <a:buNone/>
            </a:pPr>
            <a:r>
              <a:rPr lang="en-AU" sz="3200" dirty="0">
                <a:hlinkClick r:id="rId2"/>
              </a:rPr>
              <a:t>https://www.youtube.com/watch?v=-</a:t>
            </a:r>
            <a:r>
              <a:rPr lang="en-AU" sz="3200" dirty="0" smtClean="0">
                <a:hlinkClick r:id="rId2"/>
              </a:rPr>
              <a:t>3s0WkEU1uo</a:t>
            </a:r>
            <a:endParaRPr lang="en-AU" sz="3200" dirty="0" smtClean="0"/>
          </a:p>
          <a:p>
            <a:pPr marL="109728" indent="0">
              <a:buNone/>
            </a:pPr>
            <a:endParaRPr lang="en-AU" sz="3200" dirty="0"/>
          </a:p>
        </p:txBody>
      </p:sp>
      <p:sp>
        <p:nvSpPr>
          <p:cNvPr id="3" name="Title 2"/>
          <p:cNvSpPr>
            <a:spLocks noGrp="1"/>
          </p:cNvSpPr>
          <p:nvPr>
            <p:ph type="title"/>
          </p:nvPr>
        </p:nvSpPr>
        <p:spPr/>
        <p:txBody>
          <a:bodyPr>
            <a:normAutofit/>
          </a:bodyPr>
          <a:lstStyle/>
          <a:p>
            <a:r>
              <a:rPr lang="en-AU" dirty="0" smtClean="0">
                <a:solidFill>
                  <a:schemeClr val="accent1">
                    <a:lumMod val="75000"/>
                  </a:schemeClr>
                </a:solidFill>
              </a:rPr>
              <a:t>Critical Versus Creative Thinking</a:t>
            </a:r>
            <a:endParaRPr lang="en-AU" dirty="0">
              <a:solidFill>
                <a:schemeClr val="accent1">
                  <a:lumMod val="75000"/>
                </a:schemeClr>
              </a:solidFill>
            </a:endParaRPr>
          </a:p>
        </p:txBody>
      </p:sp>
    </p:spTree>
    <p:extLst>
      <p:ext uri="{BB962C8B-B14F-4D97-AF65-F5344CB8AC3E}">
        <p14:creationId xmlns:p14="http://schemas.microsoft.com/office/powerpoint/2010/main" val="29231306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amp;#x0D;&amp;#x0A; What is critical thinking?&amp;quot;&quot;/&gt;&lt;property id=&quot;20307&quot; value=&quot;256&quot;/&gt;&lt;/object&gt;&lt;object type=&quot;3&quot; unique_id=&quot;10005&quot;&gt;&lt;property id=&quot;20148&quot; value=&quot;5&quot;/&gt;&lt;property id=&quot;20300&quot; value=&quot;Slide 2 - &amp;quot;Critical Thinking&amp;quot;&quot;/&gt;&lt;property id=&quot;20307&quot; value=&quot;257&quot;/&gt;&lt;/object&gt;&lt;object type=&quot;3&quot; unique_id=&quot;10006&quot;&gt;&lt;property id=&quot;20148&quot; value=&quot;5&quot;/&gt;&lt;property id=&quot;20300&quot; value=&quot;Slide 6 - &amp;quot;A well-cultivated critical thinker is …&amp;quot;&quot;/&gt;&lt;property id=&quot;20307&quot; value=&quot;258&quot;/&gt;&lt;/object&gt;&lt;object type=&quot;3&quot; unique_id=&quot;10007&quot;&gt;&lt;property id=&quot;20148&quot; value=&quot;5&quot;/&gt;&lt;property id=&quot;20300&quot; value=&quot;Slide 8 - &amp;quot;Critical Versus Creative Thinking&amp;quot;&quot;/&gt;&lt;property id=&quot;20307&quot; value=&quot;268&quot;/&gt;&lt;/object&gt;&lt;object type=&quot;3&quot; unique_id=&quot;10008&quot;&gt;&lt;property id=&quot;20148&quot; value=&quot;5&quot;/&gt;&lt;property id=&quot;20300&quot; value=&quot;Slide 10 - &amp;quot;Teaching Critical Thinking&amp;quot;&quot;/&gt;&lt;property id=&quot;20307&quot; value=&quot;269&quot;/&gt;&lt;/object&gt;&lt;object type=&quot;3&quot; unique_id=&quot;10113&quot;&gt;&lt;property id=&quot;20148&quot; value=&quot;5&quot;/&gt;&lt;property id=&quot;20300&quot; value=&quot;Slide 4 - &amp;quot;Critical thinking skills include …&amp;quot;&quot;/&gt;&lt;property id=&quot;20307&quot; value=&quot;271&quot;/&gt;&lt;/object&gt;&lt;object type=&quot;3&quot; unique_id=&quot;10114&quot;&gt;&lt;property id=&quot;20148&quot; value=&quot;5&quot;/&gt;&lt;property id=&quot;20300&quot; value=&quot;Slide 5 - &amp;quot;Critical thinking skills include …&amp;quot;&quot;/&gt;&lt;property id=&quot;20307&quot; value=&quot;272&quot;/&gt;&lt;/object&gt;&lt;object type=&quot;3&quot; unique_id=&quot;10179&quot;&gt;&lt;property id=&quot;20148&quot; value=&quot;5&quot;/&gt;&lt;property id=&quot;20300&quot; value=&quot;Slide 3 - &amp;quot;Critical Thinking&amp;quot;&quot;/&gt;&lt;property id=&quot;20307&quot; value=&quot;274&quot;/&gt;&lt;/object&gt;&lt;object type=&quot;3&quot; unique_id=&quot;10180&quot;&gt;&lt;property id=&quot;20148&quot; value=&quot;5&quot;/&gt;&lt;property id=&quot;20300&quot; value=&quot;Slide 7 - &amp;quot;A well-cultivated critical thinker is …&amp;quot;&quot;/&gt;&lt;property id=&quot;20307&quot; value=&quot;273&quot;/&gt;&lt;/object&gt;&lt;object type=&quot;3&quot; unique_id=&quot;10217&quot;&gt;&lt;property id=&quot;20148&quot; value=&quot;5&quot;/&gt;&lt;property id=&quot;20300&quot; value=&quot;Slide 9 - &amp;quot;Critical Versus Creative Thinking&amp;quot;&quot;/&gt;&lt;property id=&quot;20307&quot; value=&quot;275&quot;/&gt;&lt;/object&gt;&lt;object type=&quot;3&quot; unique_id=&quot;10218&quot;&gt;&lt;property id=&quot;20148&quot; value=&quot;5&quot;/&gt;&lt;property id=&quot;20300&quot; value=&quot;Slide 11 - &amp;quot;Teaching Critical Thinking&amp;quot;&quot;/&gt;&lt;property id=&quot;20307&quot; value=&quot;276&quot;/&gt;&lt;/object&gt;&lt;object type=&quot;3&quot; unique_id=&quot;10219&quot;&gt;&lt;property id=&quot;20148&quot; value=&quot;5&quot;/&gt;&lt;property id=&quot;20300&quot; value=&quot;Slide 12 - &amp;quot;Teaching Critical Thinking&amp;quot;&quot;/&gt;&lt;property id=&quot;20307&quot; value=&quot;277&quot;/&gt;&lt;/object&gt;&lt;object type=&quot;3&quot; unique_id=&quot;10220&quot;&gt;&lt;property id=&quot;20148&quot; value=&quot;5&quot;/&gt;&lt;property id=&quot;20300&quot; value=&quot;Slide 13 - &amp;quot;Teaching Critical Thinking&amp;quot;&quot;/&gt;&lt;property id=&quot;20307&quot; value=&quot;278&quot;/&gt;&lt;/object&gt;&lt;object type=&quot;3&quot; unique_id=&quot;10265&quot;&gt;&lt;property id=&quot;20148&quot; value=&quot;5&quot;/&gt;&lt;property id=&quot;20300&quot; value=&quot;Slide 14 - &amp;quot;Developing Critical Thinking&amp;quot;&quot;/&gt;&lt;property id=&quot;20307&quot; value=&quot;279&quot;/&gt;&lt;/object&gt;&lt;object type=&quot;3&quot; unique_id=&quot;10266&quot;&gt;&lt;property id=&quot;20148&quot; value=&quot;5&quot;/&gt;&lt;property id=&quot;20300&quot; value=&quot;Slide 15 - &amp;quot; Critical Thinking Teaching Strategies&amp;quot;&quot;/&gt;&lt;property id=&quot;20307&quot; value=&quot;280&quot;/&gt;&lt;/object&gt;&lt;object type=&quot;3&quot; unique_id=&quot;10315&quot;&gt;&lt;property id=&quot;20148&quot; value=&quot;5&quot;/&gt;&lt;property id=&quot;20300&quot; value=&quot;Slide 17 - &amp;quot; Critical Thinking Teaching Strategies&amp;quot;&quot;/&gt;&lt;property id=&quot;20307&quot; value=&quot;281&quot;/&gt;&lt;/object&gt;&lt;object type=&quot;3&quot; unique_id=&quot;10316&quot;&gt;&lt;property id=&quot;20148&quot; value=&quot;5&quot;/&gt;&lt;property id=&quot;20300&quot; value=&quot;Slide 19 - &amp;quot; Critical Thinking Teaching Strategies&amp;quot;&quot;/&gt;&lt;property id=&quot;20307&quot; value=&quot;282&quot;/&gt;&lt;/object&gt;&lt;object type=&quot;3&quot; unique_id=&quot;10452&quot;&gt;&lt;property id=&quot;20148&quot; value=&quot;5&quot;/&gt;&lt;property id=&quot;20300&quot; value=&quot;Slide 18 - &amp;quot; Critical Thinking Teaching Strategies&amp;quot;&quot;/&gt;&lt;property id=&quot;20307&quot; value=&quot;283&quot;/&gt;&lt;/object&gt;&lt;object type=&quot;3&quot; unique_id=&quot;10513&quot;&gt;&lt;property id=&quot;20148&quot; value=&quot;5&quot;/&gt;&lt;property id=&quot;20300&quot; value=&quot;Slide 16 - &amp;quot; Critical Thinking Teaching Strategies&amp;quot;&quot;/&gt;&lt;property id=&quot;20307&quot; value=&quot;28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320</TotalTime>
  <Words>937</Words>
  <Application>Microsoft Office PowerPoint</Application>
  <PresentationFormat>On-screen Show (4:3)</PresentationFormat>
  <Paragraphs>188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Bodoni MT Black</vt:lpstr>
      <vt:lpstr>Calibri</vt:lpstr>
      <vt:lpstr>Comic Sans MS</vt:lpstr>
      <vt:lpstr>Times New Roman</vt:lpstr>
      <vt:lpstr>Verdana</vt:lpstr>
      <vt:lpstr>Wingdings 2</vt:lpstr>
      <vt:lpstr>Wingdings 3</vt:lpstr>
      <vt:lpstr>Concourse</vt:lpstr>
      <vt:lpstr>   What is critical thinking?</vt:lpstr>
      <vt:lpstr>Critical Thinking</vt:lpstr>
      <vt:lpstr>Critical Thinking</vt:lpstr>
      <vt:lpstr>Critical thinking skills include …</vt:lpstr>
      <vt:lpstr>Critical thinking skills include …</vt:lpstr>
      <vt:lpstr>A well-cultivated critical thinker is …</vt:lpstr>
      <vt:lpstr>A well-cultivated critical thinker is …</vt:lpstr>
      <vt:lpstr>Critical Versus Creative Thinking</vt:lpstr>
      <vt:lpstr>Critical Versus Creative Thinking</vt:lpstr>
      <vt:lpstr>Teaching Critical Thinking</vt:lpstr>
      <vt:lpstr>Teaching Critical Thinking</vt:lpstr>
      <vt:lpstr>Teaching Critical Thinking</vt:lpstr>
      <vt:lpstr>Teaching Critical Thinking</vt:lpstr>
      <vt:lpstr>Developing Critical Thinking</vt:lpstr>
      <vt:lpstr> Critical Thinking Teaching Strategies</vt:lpstr>
      <vt:lpstr> Critical Thinking Teaching Strategies</vt:lpstr>
      <vt:lpstr> Critical Thinking Teaching Strategies</vt:lpstr>
      <vt:lpstr> Critical Thinking Teaching Strategies</vt:lpstr>
      <vt:lpstr> Critical Thinking Teaching Strategies</vt:lpstr>
    </vt:vector>
  </TitlesOfParts>
  <Company>DET 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Metacognition &amp; Reflection   - Activating Students as Owners of Their Own Learning</dc:title>
  <dc:creator>IT Directorate</dc:creator>
  <cp:lastModifiedBy>Harris, Ashley</cp:lastModifiedBy>
  <cp:revision>44</cp:revision>
  <cp:lastPrinted>2013-06-02T22:16:42Z</cp:lastPrinted>
  <dcterms:created xsi:type="dcterms:W3CDTF">2013-03-15T08:31:15Z</dcterms:created>
  <dcterms:modified xsi:type="dcterms:W3CDTF">2017-05-03T01:14:30Z</dcterms:modified>
</cp:coreProperties>
</file>